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28.xml" ContentType="application/vnd.openxmlformats-officedocument.presentationml.notesSlide+xml"/>
  <Override PartName="/ppt/tags/tag88.xml" ContentType="application/vnd.openxmlformats-officedocument.presentationml.tags+xml"/>
  <Override PartName="/ppt/notesSlides/notesSlide29.xml" ContentType="application/vnd.openxmlformats-officedocument.presentationml.notesSlide+xml"/>
  <Override PartName="/ppt/tags/tag89.xml" ContentType="application/vnd.openxmlformats-officedocument.presentationml.tags+xml"/>
  <Override PartName="/ppt/notesSlides/notesSlide30.xml" ContentType="application/vnd.openxmlformats-officedocument.presentationml.notesSlide+xml"/>
  <Override PartName="/ppt/tags/tag90.xml" ContentType="application/vnd.openxmlformats-officedocument.presentationml.tags+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2.xml" ContentType="application/vnd.openxmlformats-officedocument.presentationml.tags+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3.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4.xml" ContentType="application/vnd.openxmlformats-officedocument.presentationml.tags+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6.xml" ContentType="application/vnd.openxmlformats-officedocument.presentationml.tags+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7.xml" ContentType="application/vnd.openxmlformats-officedocument.presentationml.tags+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98.xml" ContentType="application/vnd.openxmlformats-officedocument.presentationml.tags+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9.xml" ContentType="application/vnd.openxmlformats-officedocument.presentationml.tags+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00.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01.xml" ContentType="application/vnd.openxmlformats-officedocument.presentationml.tags+xml"/>
  <Override PartName="/ppt/notesSlides/notesSlide3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3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40.xml" ContentType="application/vnd.openxmlformats-officedocument.presentationml.notesSlide+xml"/>
  <Override PartName="/ppt/tags/tag114.xml" ContentType="application/vnd.openxmlformats-officedocument.presentationml.tags+xml"/>
  <Override PartName="/ppt/notesSlides/notesSlide4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2.xml" ContentType="application/vnd.openxmlformats-officedocument.presentationml.notesSlide+xml"/>
  <Override PartName="/ppt/tags/tag122.xml" ContentType="application/vnd.openxmlformats-officedocument.presentationml.tags+xml"/>
  <Override PartName="/ppt/notesSlides/notesSlide43.xml" ContentType="application/vnd.openxmlformats-officedocument.presentationml.notesSlide+xml"/>
  <Override PartName="/ppt/tags/tag123.xml" ContentType="application/vnd.openxmlformats-officedocument.presentationml.tags+xml"/>
  <Override PartName="/ppt/notesSlides/notesSlide44.xml" ContentType="application/vnd.openxmlformats-officedocument.presentationml.notesSlide+xml"/>
  <Override PartName="/ppt/tags/tag124.xml" ContentType="application/vnd.openxmlformats-officedocument.presentationml.tags+xml"/>
  <Override PartName="/ppt/notesSlides/notesSlide45.xml" ContentType="application/vnd.openxmlformats-officedocument.presentationml.notesSlide+xml"/>
  <Override PartName="/ppt/tags/tag125.xml" ContentType="application/vnd.openxmlformats-officedocument.presentationml.tags+xml"/>
  <Override PartName="/ppt/notesSlides/notesSlide4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handoutMasterIdLst>
    <p:handoutMasterId r:id="rId116"/>
  </p:handoutMasterIdLst>
  <p:sldIdLst>
    <p:sldId id="256" r:id="rId2"/>
    <p:sldId id="1550" r:id="rId3"/>
    <p:sldId id="1215" r:id="rId4"/>
    <p:sldId id="1152" r:id="rId5"/>
    <p:sldId id="1153" r:id="rId6"/>
    <p:sldId id="1246" r:id="rId7"/>
    <p:sldId id="1313" r:id="rId8"/>
    <p:sldId id="1361" r:id="rId9"/>
    <p:sldId id="1364" r:id="rId10"/>
    <p:sldId id="1315" r:id="rId11"/>
    <p:sldId id="1370" r:id="rId12"/>
    <p:sldId id="1317" r:id="rId13"/>
    <p:sldId id="1318" r:id="rId14"/>
    <p:sldId id="1319" r:id="rId15"/>
    <p:sldId id="1320" r:id="rId16"/>
    <p:sldId id="1372" r:id="rId17"/>
    <p:sldId id="1321" r:id="rId18"/>
    <p:sldId id="1322" r:id="rId19"/>
    <p:sldId id="1378" r:id="rId20"/>
    <p:sldId id="1381" r:id="rId21"/>
    <p:sldId id="1382" r:id="rId22"/>
    <p:sldId id="1324" r:id="rId23"/>
    <p:sldId id="1325" r:id="rId24"/>
    <p:sldId id="1326" r:id="rId25"/>
    <p:sldId id="1329" r:id="rId26"/>
    <p:sldId id="1330" r:id="rId27"/>
    <p:sldId id="1551" r:id="rId28"/>
    <p:sldId id="1552" r:id="rId29"/>
    <p:sldId id="1312" r:id="rId30"/>
    <p:sldId id="1454" r:id="rId31"/>
    <p:sldId id="1455" r:id="rId32"/>
    <p:sldId id="1456" r:id="rId33"/>
    <p:sldId id="1457" r:id="rId34"/>
    <p:sldId id="1461" r:id="rId35"/>
    <p:sldId id="1466" r:id="rId36"/>
    <p:sldId id="1467" r:id="rId37"/>
    <p:sldId id="1468" r:id="rId38"/>
    <p:sldId id="1469" r:id="rId39"/>
    <p:sldId id="1470" r:id="rId40"/>
    <p:sldId id="1471" r:id="rId41"/>
    <p:sldId id="1472" r:id="rId42"/>
    <p:sldId id="1473" r:id="rId43"/>
    <p:sldId id="1474" r:id="rId44"/>
    <p:sldId id="1475" r:id="rId45"/>
    <p:sldId id="1476" r:id="rId46"/>
    <p:sldId id="1477" r:id="rId47"/>
    <p:sldId id="1478" r:id="rId48"/>
    <p:sldId id="1479" r:id="rId49"/>
    <p:sldId id="1480" r:id="rId50"/>
    <p:sldId id="1481" r:id="rId51"/>
    <p:sldId id="1482" r:id="rId52"/>
    <p:sldId id="1483" r:id="rId53"/>
    <p:sldId id="1484" r:id="rId54"/>
    <p:sldId id="1485" r:id="rId55"/>
    <p:sldId id="1486" r:id="rId56"/>
    <p:sldId id="1487" r:id="rId57"/>
    <p:sldId id="1488" r:id="rId58"/>
    <p:sldId id="1489" r:id="rId59"/>
    <p:sldId id="1490" r:id="rId60"/>
    <p:sldId id="1491" r:id="rId61"/>
    <p:sldId id="1492" r:id="rId62"/>
    <p:sldId id="1493" r:id="rId63"/>
    <p:sldId id="1494" r:id="rId64"/>
    <p:sldId id="1495" r:id="rId65"/>
    <p:sldId id="1496" r:id="rId66"/>
    <p:sldId id="1502" r:id="rId67"/>
    <p:sldId id="1503" r:id="rId68"/>
    <p:sldId id="1504" r:id="rId69"/>
    <p:sldId id="1505" r:id="rId70"/>
    <p:sldId id="1506" r:id="rId71"/>
    <p:sldId id="1507" r:id="rId72"/>
    <p:sldId id="1508" r:id="rId73"/>
    <p:sldId id="1509" r:id="rId74"/>
    <p:sldId id="1510" r:id="rId75"/>
    <p:sldId id="1511" r:id="rId76"/>
    <p:sldId id="1512" r:id="rId77"/>
    <p:sldId id="1513" r:id="rId78"/>
    <p:sldId id="1514" r:id="rId79"/>
    <p:sldId id="1515" r:id="rId80"/>
    <p:sldId id="1516" r:id="rId81"/>
    <p:sldId id="1517" r:id="rId82"/>
    <p:sldId id="1518" r:id="rId83"/>
    <p:sldId id="1519" r:id="rId84"/>
    <p:sldId id="1520" r:id="rId85"/>
    <p:sldId id="1521" r:id="rId86"/>
    <p:sldId id="1522" r:id="rId87"/>
    <p:sldId id="1523" r:id="rId88"/>
    <p:sldId id="1524" r:id="rId89"/>
    <p:sldId id="1525" r:id="rId90"/>
    <p:sldId id="1526" r:id="rId91"/>
    <p:sldId id="1527" r:id="rId92"/>
    <p:sldId id="1528" r:id="rId93"/>
    <p:sldId id="1529" r:id="rId94"/>
    <p:sldId id="1530" r:id="rId95"/>
    <p:sldId id="1531" r:id="rId96"/>
    <p:sldId id="1532" r:id="rId97"/>
    <p:sldId id="1533" r:id="rId98"/>
    <p:sldId id="1534" r:id="rId99"/>
    <p:sldId id="1535" r:id="rId100"/>
    <p:sldId id="1536" r:id="rId101"/>
    <p:sldId id="1537" r:id="rId102"/>
    <p:sldId id="1538" r:id="rId103"/>
    <p:sldId id="1539" r:id="rId104"/>
    <p:sldId id="1540" r:id="rId105"/>
    <p:sldId id="1541" r:id="rId106"/>
    <p:sldId id="1542" r:id="rId107"/>
    <p:sldId id="1543" r:id="rId108"/>
    <p:sldId id="1544" r:id="rId109"/>
    <p:sldId id="1545" r:id="rId110"/>
    <p:sldId id="1546" r:id="rId111"/>
    <p:sldId id="1547" r:id="rId112"/>
    <p:sldId id="1331" r:id="rId113"/>
    <p:sldId id="1553" r:id="rId11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5" autoAdjust="0"/>
    <p:restoredTop sz="81215" autoAdjust="0"/>
  </p:normalViewPr>
  <p:slideViewPr>
    <p:cSldViewPr snapToGrid="0" snapToObjects="1">
      <p:cViewPr varScale="1">
        <p:scale>
          <a:sx n="57" d="100"/>
          <a:sy n="57" d="100"/>
        </p:scale>
        <p:origin x="-1344" y="-84"/>
      </p:cViewPr>
      <p:guideLst>
        <p:guide orient="horz" pos="215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1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1" loCatId="list" qsTypeId="urn:microsoft.com/office/officeart/2005/8/quickstyle/simple2#1" qsCatId="simple" csTypeId="urn:microsoft.com/office/officeart/2005/8/colors/accent2_1#1" csCatId="accent2" phldr="1"/>
      <dgm:spPr/>
      <dgm:t>
        <a:bodyPr/>
        <a:lstStyle/>
        <a:p>
          <a:endParaRPr lang="zh-CN" altLang="en-US"/>
        </a:p>
      </dgm:t>
    </dgm:pt>
    <dgm:pt modelId="{E9EDA748-DED7-4614-A155-8D621C7ADA7B}">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字符串常量</a:t>
          </a:r>
          <a:endParaRPr lang="zh-CN" altLang="en-US" sz="2400" dirty="0">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数值常量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位字段值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布尔值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E15A3E92-6C1B-425C-815F-2FB0B879D904}" type="presOf" srcId="{88E46FB1-1CE6-4A1F-865B-71EE6024C882}" destId="{6E6571DC-4220-48AE-9256-0FC417500D9C}" srcOrd="0" destOrd="0" presId="urn:microsoft.com/office/officeart/2005/8/layout/default#1"/>
    <dgm:cxn modelId="{3529BBCD-6F78-4BF0-AC71-F8034C69C218}" type="presOf" srcId="{64B1FFD1-FE36-4B5B-966E-42B00B8DBF8C}" destId="{A4CFC67A-2151-47D1-B60F-CBFCFE4E3DCA}" srcOrd="0" destOrd="0" presId="urn:microsoft.com/office/officeart/2005/8/layout/default#1"/>
    <dgm:cxn modelId="{04D33C7F-015B-478D-ADB8-DE33F1F7686D}" srcId="{64B1FFD1-FE36-4B5B-966E-42B00B8DBF8C}" destId="{A3E46FC1-10BC-427B-A9FD-23F5FECA59C2}" srcOrd="4" destOrd="0" parTransId="{EE6FCF3D-FF67-444C-B6CE-562C03FC8883}" sibTransId="{6C51B4ED-5FD0-4DDB-A06F-C109EBE85014}"/>
    <dgm:cxn modelId="{E9EA80F6-FFB1-4802-A02D-7B6128560413}" srcId="{64B1FFD1-FE36-4B5B-966E-42B00B8DBF8C}" destId="{88E46FB1-1CE6-4A1F-865B-71EE6024C882}" srcOrd="5" destOrd="0" parTransId="{0FE963B1-3FB2-4E0E-9E48-E040CB95535F}" sibTransId="{43F1F3D4-862A-4970-AB93-3E8867F5DBFA}"/>
    <dgm:cxn modelId="{E0752DB0-0F32-4E16-9752-BBD170E8AFB8}" type="presOf" srcId="{EDB80AFE-D982-4F12-9A12-F54558DE3F3B}" destId="{87544753-AF69-4F30-9620-330BF417D48B}" srcOrd="0" destOrd="0" presId="urn:microsoft.com/office/officeart/2005/8/layout/default#1"/>
    <dgm:cxn modelId="{E6386369-2315-4BE2-8256-EA1055BEA282}" type="presOf" srcId="{5C643933-BE95-40DD-9ED3-37AAACCF4B7D}" destId="{ECD1105B-45C9-4A56-9ED4-570FE5358D5F}" srcOrd="0" destOrd="0" presId="urn:microsoft.com/office/officeart/2005/8/layout/default#1"/>
    <dgm:cxn modelId="{C7B8B449-5233-4EA3-8E2E-9F28CDC0D760}" srcId="{64B1FFD1-FE36-4B5B-966E-42B00B8DBF8C}" destId="{40AABB20-D400-402E-BFEA-3EDDBFBB38D2}" srcOrd="6" destOrd="0" parTransId="{38AE4D06-9F6C-4196-A5FE-9D688BEA1998}" sibTransId="{26037832-96C3-4ACD-8A09-16F020DA0BBA}"/>
    <dgm:cxn modelId="{9A063B38-4E9C-4E47-81FF-1571A43475EA}" type="presOf" srcId="{E9EDA748-DED7-4614-A155-8D621C7ADA7B}" destId="{66610F0D-240B-4D7B-BF62-44019FC85522}" srcOrd="0" destOrd="0" presId="urn:microsoft.com/office/officeart/2005/8/layout/default#1"/>
    <dgm:cxn modelId="{9227175B-0F45-4173-A762-CBDBEE0EF99E}" type="presOf" srcId="{A3E46FC1-10BC-427B-A9FD-23F5FECA59C2}" destId="{D7C81CDF-96F9-4761-B877-928782EE76A0}" srcOrd="0" destOrd="0" presId="urn:microsoft.com/office/officeart/2005/8/layout/default#1"/>
    <dgm:cxn modelId="{055D3184-3D88-452D-A65F-AC1B6A1B405B}" srcId="{64B1FFD1-FE36-4B5B-966E-42B00B8DBF8C}" destId="{0581FB9C-4D58-4614-993A-324D6C3D561D}" srcOrd="3" destOrd="0" parTransId="{070D9BDE-C2E0-49DB-A11A-7573A71C7475}" sibTransId="{57B5B95E-D930-4162-8686-C1C71A33DF5A}"/>
    <dgm:cxn modelId="{E11BA23C-9224-45AE-8B12-F3E9369795F4}" type="presOf" srcId="{40AABB20-D400-402E-BFEA-3EDDBFBB38D2}" destId="{BA30A324-1B37-4AF0-A736-647EFE3221E5}" srcOrd="0" destOrd="0" presId="urn:microsoft.com/office/officeart/2005/8/layout/default#1"/>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724E1E0C-4D19-4943-BE40-3F1D89190893}" type="presOf" srcId="{0581FB9C-4D58-4614-993A-324D6C3D561D}" destId="{B34D5BD3-F43E-4391-A749-DC8EDB65873F}" srcOrd="0" destOrd="0" presId="urn:microsoft.com/office/officeart/2005/8/layout/default#1"/>
    <dgm:cxn modelId="{73560DAA-7F20-4376-BB59-9904AA80A29A}" srcId="{64B1FFD1-FE36-4B5B-966E-42B00B8DBF8C}" destId="{5C643933-BE95-40DD-9ED3-37AAACCF4B7D}" srcOrd="2" destOrd="0" parTransId="{049E5135-9DD1-4FFD-ADFF-D680E5C70AF3}" sibTransId="{BD50D6AB-4446-4ABD-8973-D7795F902821}"/>
    <dgm:cxn modelId="{B06FBB4C-6FBC-4F91-8969-7FE54B7D12F2}" type="presParOf" srcId="{A4CFC67A-2151-47D1-B60F-CBFCFE4E3DCA}" destId="{66610F0D-240B-4D7B-BF62-44019FC85522}" srcOrd="0" destOrd="0" presId="urn:microsoft.com/office/officeart/2005/8/layout/default#1"/>
    <dgm:cxn modelId="{5155B46B-5D8C-4811-B52A-59BD3D0A7973}" type="presParOf" srcId="{A4CFC67A-2151-47D1-B60F-CBFCFE4E3DCA}" destId="{76AAB1B2-A225-4BBD-9900-5D494BF3F51E}" srcOrd="1" destOrd="0" presId="urn:microsoft.com/office/officeart/2005/8/layout/default#1"/>
    <dgm:cxn modelId="{7103AA59-CCB9-4CFA-BBEC-FD2CA938D646}" type="presParOf" srcId="{A4CFC67A-2151-47D1-B60F-CBFCFE4E3DCA}" destId="{87544753-AF69-4F30-9620-330BF417D48B}" srcOrd="2" destOrd="0" presId="urn:microsoft.com/office/officeart/2005/8/layout/default#1"/>
    <dgm:cxn modelId="{FAD5C6F5-A396-4A93-A691-74C0A31ADCEA}" type="presParOf" srcId="{A4CFC67A-2151-47D1-B60F-CBFCFE4E3DCA}" destId="{F6DB4021-13E6-467F-A3F3-BA83C29C82F6}" srcOrd="3" destOrd="0" presId="urn:microsoft.com/office/officeart/2005/8/layout/default#1"/>
    <dgm:cxn modelId="{0491F8FB-EDA2-4485-972B-8EC38807B35C}" type="presParOf" srcId="{A4CFC67A-2151-47D1-B60F-CBFCFE4E3DCA}" destId="{ECD1105B-45C9-4A56-9ED4-570FE5358D5F}" srcOrd="4" destOrd="0" presId="urn:microsoft.com/office/officeart/2005/8/layout/default#1"/>
    <dgm:cxn modelId="{7AB9DE96-0FE3-42F0-9DB2-FD17F65B5316}" type="presParOf" srcId="{A4CFC67A-2151-47D1-B60F-CBFCFE4E3DCA}" destId="{F4088F1D-DB14-4657-8804-7FDD374EEADA}" srcOrd="5" destOrd="0" presId="urn:microsoft.com/office/officeart/2005/8/layout/default#1"/>
    <dgm:cxn modelId="{AC121844-CE6A-4D50-8C92-12961D0468EF}" type="presParOf" srcId="{A4CFC67A-2151-47D1-B60F-CBFCFE4E3DCA}" destId="{B34D5BD3-F43E-4391-A749-DC8EDB65873F}" srcOrd="6" destOrd="0" presId="urn:microsoft.com/office/officeart/2005/8/layout/default#1"/>
    <dgm:cxn modelId="{B96D6ABE-6DDB-454F-9CDE-63D237D84825}" type="presParOf" srcId="{A4CFC67A-2151-47D1-B60F-CBFCFE4E3DCA}" destId="{C802B291-0E0F-4812-B112-B2C4029A1BE9}" srcOrd="7" destOrd="0" presId="urn:microsoft.com/office/officeart/2005/8/layout/default#1"/>
    <dgm:cxn modelId="{ADA76810-802D-4101-90ED-86A31E692EFA}" type="presParOf" srcId="{A4CFC67A-2151-47D1-B60F-CBFCFE4E3DCA}" destId="{D7C81CDF-96F9-4761-B877-928782EE76A0}" srcOrd="8" destOrd="0" presId="urn:microsoft.com/office/officeart/2005/8/layout/default#1"/>
    <dgm:cxn modelId="{29615ED8-787C-461D-A94F-06DCE3C1A0A1}" type="presParOf" srcId="{A4CFC67A-2151-47D1-B60F-CBFCFE4E3DCA}" destId="{87299893-FD16-4162-A0ED-529C2526B3CB}" srcOrd="9" destOrd="0" presId="urn:microsoft.com/office/officeart/2005/8/layout/default#1"/>
    <dgm:cxn modelId="{7D8E08EA-8384-4280-8910-56A7C05C3DCD}" type="presParOf" srcId="{A4CFC67A-2151-47D1-B60F-CBFCFE4E3DCA}" destId="{6E6571DC-4220-48AE-9256-0FC417500D9C}" srcOrd="10" destOrd="0" presId="urn:microsoft.com/office/officeart/2005/8/layout/default#1"/>
    <dgm:cxn modelId="{250F2DB2-A72E-448D-A547-13A0CB7E4946}" type="presParOf" srcId="{A4CFC67A-2151-47D1-B60F-CBFCFE4E3DCA}" destId="{4AEE3691-D05C-4C60-9CD3-0D1D0E66C65F}" srcOrd="11" destOrd="0" presId="urn:microsoft.com/office/officeart/2005/8/layout/default#1"/>
    <dgm:cxn modelId="{F0B6B817-038E-49DE-A6B2-470EDC3C0FF9}" type="presParOf" srcId="{A4CFC67A-2151-47D1-B60F-CBFCFE4E3DCA}" destId="{BA30A324-1B37-4AF0-A736-647EFE3221E5}" srcOrd="12"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885A08-8F8C-46E2-B4AB-730520FA37E9}" type="doc">
      <dgm:prSet loTypeId="urn:microsoft.com/office/officeart/2005/8/layout/default#10" loCatId="list" qsTypeId="urn:microsoft.com/office/officeart/2005/8/quickstyle/simple2#10" qsCatId="simple" csTypeId="urn:microsoft.com/office/officeart/2005/8/colors/accent2_1#10" csCatId="accent2" phldr="1"/>
      <dgm:spPr/>
      <dgm:t>
        <a:bodyPr/>
        <a:lstStyle/>
        <a:p>
          <a:endParaRPr lang="zh-CN" altLang="en-US"/>
        </a:p>
      </dgm:t>
    </dgm:pt>
    <dgm:pt modelId="{7F302008-8E6C-4574-9A47-F1DCEFB8C1AD}">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用户变量</a:t>
          </a:r>
          <a:endParaRPr lang="zh-CN" altLang="en-US" sz="2400" dirty="0">
            <a:latin typeface="手札体-简粗体" panose="03000700000000000000" pitchFamily="66" charset="-122"/>
            <a:ea typeface="手札体-简粗体" panose="03000700000000000000" pitchFamily="66" charset="-122"/>
          </a:endParaRPr>
        </a:p>
      </dgm:t>
    </dgm:pt>
    <dgm:pt modelId="{A243BD6B-DEBC-4FE1-97BE-BC931358C4B6}" type="parTrans" cxnId="{1B09C71C-482F-44CA-B1F3-FC4A62F0A37F}">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C34B9738-25FF-4F2C-922B-7D3BBE4B5403}" type="sibTrans" cxnId="{1B09C71C-482F-44CA-B1F3-FC4A62F0A37F}">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6F38888-5A3A-4422-BFA4-47E1BF06F8C8}">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系统变量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EF102D01-DB45-49F8-B94E-726A39E55317}" type="parTrans" cxnId="{22DEFC2F-4BCA-4AE4-91AF-0471EA65C8D6}">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7E4EBB9-91DC-4F84-B5AD-E9B11DA3B943}" type="sibTrans" cxnId="{22DEFC2F-4BCA-4AE4-91AF-0471EA65C8D6}">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CDDEFB5-2E13-420C-94D9-29305105304E}" type="pres">
      <dgm:prSet presAssocID="{5A885A08-8F8C-46E2-B4AB-730520FA37E9}" presName="diagram" presStyleCnt="0">
        <dgm:presLayoutVars>
          <dgm:dir/>
          <dgm:resizeHandles val="exact"/>
        </dgm:presLayoutVars>
      </dgm:prSet>
      <dgm:spPr/>
      <dgm:t>
        <a:bodyPr/>
        <a:lstStyle/>
        <a:p>
          <a:endParaRPr lang="zh-CN" altLang="en-US"/>
        </a:p>
      </dgm:t>
    </dgm:pt>
    <dgm:pt modelId="{4F922C50-DA32-455E-80ED-FB34C0A3B921}" type="pres">
      <dgm:prSet presAssocID="{7F302008-8E6C-4574-9A47-F1DCEFB8C1AD}" presName="node" presStyleLbl="node1" presStyleIdx="0" presStyleCnt="2">
        <dgm:presLayoutVars>
          <dgm:bulletEnabled val="1"/>
        </dgm:presLayoutVars>
      </dgm:prSet>
      <dgm:spPr/>
      <dgm:t>
        <a:bodyPr/>
        <a:lstStyle/>
        <a:p>
          <a:endParaRPr lang="zh-CN" altLang="en-US"/>
        </a:p>
      </dgm:t>
    </dgm:pt>
    <dgm:pt modelId="{125D6CCA-BED7-41E1-B3E6-2AF7B18758CC}" type="pres">
      <dgm:prSet presAssocID="{C34B9738-25FF-4F2C-922B-7D3BBE4B5403}" presName="sibTrans" presStyleCnt="0"/>
      <dgm:spPr/>
    </dgm:pt>
    <dgm:pt modelId="{68225693-BE4D-4B72-B18E-D53DF331C27B}" type="pres">
      <dgm:prSet presAssocID="{06F38888-5A3A-4422-BFA4-47E1BF06F8C8}" presName="node" presStyleLbl="node1" presStyleIdx="1" presStyleCnt="2">
        <dgm:presLayoutVars>
          <dgm:bulletEnabled val="1"/>
        </dgm:presLayoutVars>
      </dgm:prSet>
      <dgm:spPr/>
      <dgm:t>
        <a:bodyPr/>
        <a:lstStyle/>
        <a:p>
          <a:endParaRPr lang="zh-CN" altLang="en-US"/>
        </a:p>
      </dgm:t>
    </dgm:pt>
  </dgm:ptLst>
  <dgm:cxnLst>
    <dgm:cxn modelId="{22DEFC2F-4BCA-4AE4-91AF-0471EA65C8D6}" srcId="{5A885A08-8F8C-46E2-B4AB-730520FA37E9}" destId="{06F38888-5A3A-4422-BFA4-47E1BF06F8C8}" srcOrd="1" destOrd="0" parTransId="{EF102D01-DB45-49F8-B94E-726A39E55317}" sibTransId="{67E4EBB9-91DC-4F84-B5AD-E9B11DA3B943}"/>
    <dgm:cxn modelId="{1B09C71C-482F-44CA-B1F3-FC4A62F0A37F}" srcId="{5A885A08-8F8C-46E2-B4AB-730520FA37E9}" destId="{7F302008-8E6C-4574-9A47-F1DCEFB8C1AD}" srcOrd="0" destOrd="0" parTransId="{A243BD6B-DEBC-4FE1-97BE-BC931358C4B6}" sibTransId="{C34B9738-25FF-4F2C-922B-7D3BBE4B5403}"/>
    <dgm:cxn modelId="{86B47A00-7471-4E3E-BED4-092046DBC64C}" type="presOf" srcId="{5A885A08-8F8C-46E2-B4AB-730520FA37E9}" destId="{ECDDEFB5-2E13-420C-94D9-29305105304E}" srcOrd="0" destOrd="0" presId="urn:microsoft.com/office/officeart/2005/8/layout/default#10"/>
    <dgm:cxn modelId="{CAD6154A-7030-4F4D-BD50-0FB4DEB3EAA9}" type="presOf" srcId="{06F38888-5A3A-4422-BFA4-47E1BF06F8C8}" destId="{68225693-BE4D-4B72-B18E-D53DF331C27B}" srcOrd="0" destOrd="0" presId="urn:microsoft.com/office/officeart/2005/8/layout/default#10"/>
    <dgm:cxn modelId="{8E06D141-2988-43AE-AF73-F7817AD0D23C}" type="presOf" srcId="{7F302008-8E6C-4574-9A47-F1DCEFB8C1AD}" destId="{4F922C50-DA32-455E-80ED-FB34C0A3B921}" srcOrd="0" destOrd="0" presId="urn:microsoft.com/office/officeart/2005/8/layout/default#10"/>
    <dgm:cxn modelId="{7973E255-F373-43E1-8AB5-48B097302798}" type="presParOf" srcId="{ECDDEFB5-2E13-420C-94D9-29305105304E}" destId="{4F922C50-DA32-455E-80ED-FB34C0A3B921}" srcOrd="0" destOrd="0" presId="urn:microsoft.com/office/officeart/2005/8/layout/default#10"/>
    <dgm:cxn modelId="{9B20F2E4-40A7-49D3-A4DF-073A8053F95E}" type="presParOf" srcId="{ECDDEFB5-2E13-420C-94D9-29305105304E}" destId="{125D6CCA-BED7-41E1-B3E6-2AF7B18758CC}" srcOrd="1" destOrd="0" presId="urn:microsoft.com/office/officeart/2005/8/layout/default#10"/>
    <dgm:cxn modelId="{721E0891-163D-4279-BFD5-7FFCE07B30CD}" type="presParOf" srcId="{ECDDEFB5-2E13-420C-94D9-29305105304E}" destId="{68225693-BE4D-4B72-B18E-D53DF331C27B}" srcOrd="2" destOrd="0" presId="urn:microsoft.com/office/officeart/2005/8/layout/default#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885A08-8F8C-46E2-B4AB-730520FA37E9}" type="doc">
      <dgm:prSet loTypeId="urn:microsoft.com/office/officeart/2005/8/layout/default#11" loCatId="list" qsTypeId="urn:microsoft.com/office/officeart/2005/8/quickstyle/simple2#11" qsCatId="simple" csTypeId="urn:microsoft.com/office/officeart/2005/8/colors/accent2_1#11" csCatId="accent2" phldr="1"/>
      <dgm:spPr/>
      <dgm:t>
        <a:bodyPr/>
        <a:lstStyle/>
        <a:p>
          <a:endParaRPr lang="zh-CN" altLang="en-US"/>
        </a:p>
      </dgm:t>
    </dgm:pt>
    <dgm:pt modelId="{7F302008-8E6C-4574-9A47-F1DCEFB8C1A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用户变量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A243BD6B-DEBC-4FE1-97BE-BC931358C4B6}" type="parTrans" cxnId="{1B09C71C-482F-44CA-B1F3-FC4A62F0A37F}">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C34B9738-25FF-4F2C-922B-7D3BBE4B5403}" type="sibTrans" cxnId="{1B09C71C-482F-44CA-B1F3-FC4A62F0A37F}">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6F38888-5A3A-4422-BFA4-47E1BF06F8C8}">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系统变量</a:t>
          </a:r>
          <a:endParaRPr lang="zh-CN" altLang="en-US" sz="2400" dirty="0">
            <a:latin typeface="手札体-简粗体" panose="03000700000000000000" pitchFamily="66" charset="-122"/>
            <a:ea typeface="手札体-简粗体" panose="03000700000000000000" pitchFamily="66" charset="-122"/>
          </a:endParaRPr>
        </a:p>
      </dgm:t>
    </dgm:pt>
    <dgm:pt modelId="{EF102D01-DB45-49F8-B94E-726A39E55317}" type="parTrans" cxnId="{22DEFC2F-4BCA-4AE4-91AF-0471EA65C8D6}">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7E4EBB9-91DC-4F84-B5AD-E9B11DA3B943}" type="sibTrans" cxnId="{22DEFC2F-4BCA-4AE4-91AF-0471EA65C8D6}">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CDDEFB5-2E13-420C-94D9-29305105304E}" type="pres">
      <dgm:prSet presAssocID="{5A885A08-8F8C-46E2-B4AB-730520FA37E9}" presName="diagram" presStyleCnt="0">
        <dgm:presLayoutVars>
          <dgm:dir/>
          <dgm:resizeHandles val="exact"/>
        </dgm:presLayoutVars>
      </dgm:prSet>
      <dgm:spPr/>
      <dgm:t>
        <a:bodyPr/>
        <a:lstStyle/>
        <a:p>
          <a:endParaRPr lang="zh-CN" altLang="en-US"/>
        </a:p>
      </dgm:t>
    </dgm:pt>
    <dgm:pt modelId="{4F922C50-DA32-455E-80ED-FB34C0A3B921}" type="pres">
      <dgm:prSet presAssocID="{7F302008-8E6C-4574-9A47-F1DCEFB8C1AD}" presName="node" presStyleLbl="node1" presStyleIdx="0" presStyleCnt="2">
        <dgm:presLayoutVars>
          <dgm:bulletEnabled val="1"/>
        </dgm:presLayoutVars>
      </dgm:prSet>
      <dgm:spPr/>
      <dgm:t>
        <a:bodyPr/>
        <a:lstStyle/>
        <a:p>
          <a:endParaRPr lang="zh-CN" altLang="en-US"/>
        </a:p>
      </dgm:t>
    </dgm:pt>
    <dgm:pt modelId="{125D6CCA-BED7-41E1-B3E6-2AF7B18758CC}" type="pres">
      <dgm:prSet presAssocID="{C34B9738-25FF-4F2C-922B-7D3BBE4B5403}" presName="sibTrans" presStyleCnt="0"/>
      <dgm:spPr/>
    </dgm:pt>
    <dgm:pt modelId="{68225693-BE4D-4B72-B18E-D53DF331C27B}" type="pres">
      <dgm:prSet presAssocID="{06F38888-5A3A-4422-BFA4-47E1BF06F8C8}" presName="node" presStyleLbl="node1" presStyleIdx="1" presStyleCnt="2">
        <dgm:presLayoutVars>
          <dgm:bulletEnabled val="1"/>
        </dgm:presLayoutVars>
      </dgm:prSet>
      <dgm:spPr/>
      <dgm:t>
        <a:bodyPr/>
        <a:lstStyle/>
        <a:p>
          <a:endParaRPr lang="zh-CN" altLang="en-US"/>
        </a:p>
      </dgm:t>
    </dgm:pt>
  </dgm:ptLst>
  <dgm:cxnLst>
    <dgm:cxn modelId="{22DEFC2F-4BCA-4AE4-91AF-0471EA65C8D6}" srcId="{5A885A08-8F8C-46E2-B4AB-730520FA37E9}" destId="{06F38888-5A3A-4422-BFA4-47E1BF06F8C8}" srcOrd="1" destOrd="0" parTransId="{EF102D01-DB45-49F8-B94E-726A39E55317}" sibTransId="{67E4EBB9-91DC-4F84-B5AD-E9B11DA3B943}"/>
    <dgm:cxn modelId="{4F0A1E98-ED1E-4E9A-B2A4-BBE9D7C37CC9}" type="presOf" srcId="{5A885A08-8F8C-46E2-B4AB-730520FA37E9}" destId="{ECDDEFB5-2E13-420C-94D9-29305105304E}" srcOrd="0" destOrd="0" presId="urn:microsoft.com/office/officeart/2005/8/layout/default#11"/>
    <dgm:cxn modelId="{1B09C71C-482F-44CA-B1F3-FC4A62F0A37F}" srcId="{5A885A08-8F8C-46E2-B4AB-730520FA37E9}" destId="{7F302008-8E6C-4574-9A47-F1DCEFB8C1AD}" srcOrd="0" destOrd="0" parTransId="{A243BD6B-DEBC-4FE1-97BE-BC931358C4B6}" sibTransId="{C34B9738-25FF-4F2C-922B-7D3BBE4B5403}"/>
    <dgm:cxn modelId="{0BC82312-FD31-4C38-899B-9B08D72994F1}" type="presOf" srcId="{7F302008-8E6C-4574-9A47-F1DCEFB8C1AD}" destId="{4F922C50-DA32-455E-80ED-FB34C0A3B921}" srcOrd="0" destOrd="0" presId="urn:microsoft.com/office/officeart/2005/8/layout/default#11"/>
    <dgm:cxn modelId="{DDE9FC55-2D73-44E2-BA61-26A0EFB8F5B7}" type="presOf" srcId="{06F38888-5A3A-4422-BFA4-47E1BF06F8C8}" destId="{68225693-BE4D-4B72-B18E-D53DF331C27B}" srcOrd="0" destOrd="0" presId="urn:microsoft.com/office/officeart/2005/8/layout/default#11"/>
    <dgm:cxn modelId="{5DD58607-CB46-4FAA-8CF3-932F56A71F4B}" type="presParOf" srcId="{ECDDEFB5-2E13-420C-94D9-29305105304E}" destId="{4F922C50-DA32-455E-80ED-FB34C0A3B921}" srcOrd="0" destOrd="0" presId="urn:microsoft.com/office/officeart/2005/8/layout/default#11"/>
    <dgm:cxn modelId="{53D17046-A1E1-4C7B-9F01-B9E650E380CC}" type="presParOf" srcId="{ECDDEFB5-2E13-420C-94D9-29305105304E}" destId="{125D6CCA-BED7-41E1-B3E6-2AF7B18758CC}" srcOrd="1" destOrd="0" presId="urn:microsoft.com/office/officeart/2005/8/layout/default#11"/>
    <dgm:cxn modelId="{076F9AA8-69DC-4D13-A24C-1BA1C8FE36C6}" type="presParOf" srcId="{ECDDEFB5-2E13-420C-94D9-29305105304E}" destId="{68225693-BE4D-4B72-B18E-D53DF331C27B}" srcOrd="2"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2" loCatId="list" qsTypeId="urn:microsoft.com/office/officeart/2005/8/quickstyle/simple2#2" qsCatId="simple" csTypeId="urn:microsoft.com/office/officeart/2005/8/colors/accent2_1#2"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数值常量</a:t>
          </a:r>
          <a:endParaRPr lang="zh-CN" altLang="en-US" sz="2400" dirty="0">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位字段值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布尔值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4D33C7F-015B-478D-ADB8-DE33F1F7686D}" srcId="{64B1FFD1-FE36-4B5B-966E-42B00B8DBF8C}" destId="{A3E46FC1-10BC-427B-A9FD-23F5FECA59C2}" srcOrd="4" destOrd="0" parTransId="{EE6FCF3D-FF67-444C-B6CE-562C03FC8883}" sibTransId="{6C51B4ED-5FD0-4DDB-A06F-C109EBE85014}"/>
    <dgm:cxn modelId="{F2D4E786-09D5-44CD-9F11-18C8268756ED}" type="presOf" srcId="{88E46FB1-1CE6-4A1F-865B-71EE6024C882}" destId="{6E6571DC-4220-48AE-9256-0FC417500D9C}" srcOrd="0" destOrd="0" presId="urn:microsoft.com/office/officeart/2005/8/layout/default#2"/>
    <dgm:cxn modelId="{533A9E6B-DB10-4B43-9D13-4E9032C65BC4}" type="presOf" srcId="{0581FB9C-4D58-4614-993A-324D6C3D561D}" destId="{B34D5BD3-F43E-4391-A749-DC8EDB65873F}" srcOrd="0" destOrd="0" presId="urn:microsoft.com/office/officeart/2005/8/layout/default#2"/>
    <dgm:cxn modelId="{7737C435-07E4-427B-9A8F-801973016946}" type="presOf" srcId="{5C643933-BE95-40DD-9ED3-37AAACCF4B7D}" destId="{ECD1105B-45C9-4A56-9ED4-570FE5358D5F}" srcOrd="0" destOrd="0" presId="urn:microsoft.com/office/officeart/2005/8/layout/default#2"/>
    <dgm:cxn modelId="{80C8D968-FDD7-4842-9A59-396F2770B776}" type="presOf" srcId="{64B1FFD1-FE36-4B5B-966E-42B00B8DBF8C}" destId="{A4CFC67A-2151-47D1-B60F-CBFCFE4E3DCA}" srcOrd="0" destOrd="0" presId="urn:microsoft.com/office/officeart/2005/8/layout/default#2"/>
    <dgm:cxn modelId="{E9EA80F6-FFB1-4802-A02D-7B6128560413}" srcId="{64B1FFD1-FE36-4B5B-966E-42B00B8DBF8C}" destId="{88E46FB1-1CE6-4A1F-865B-71EE6024C882}" srcOrd="5" destOrd="0" parTransId="{0FE963B1-3FB2-4E0E-9E48-E040CB95535F}" sibTransId="{43F1F3D4-862A-4970-AB93-3E8867F5DBFA}"/>
    <dgm:cxn modelId="{B1E4B7F0-2DEF-4881-BBB2-3DF1F911F079}" type="presOf" srcId="{40AABB20-D400-402E-BFEA-3EDDBFBB38D2}" destId="{BA30A324-1B37-4AF0-A736-647EFE3221E5}" srcOrd="0" destOrd="0" presId="urn:microsoft.com/office/officeart/2005/8/layout/default#2"/>
    <dgm:cxn modelId="{C7B8B449-5233-4EA3-8E2E-9F28CDC0D760}" srcId="{64B1FFD1-FE36-4B5B-966E-42B00B8DBF8C}" destId="{40AABB20-D400-402E-BFEA-3EDDBFBB38D2}" srcOrd="6" destOrd="0" parTransId="{38AE4D06-9F6C-4196-A5FE-9D688BEA1998}" sibTransId="{26037832-96C3-4ACD-8A09-16F020DA0BBA}"/>
    <dgm:cxn modelId="{055D3184-3D88-452D-A65F-AC1B6A1B405B}" srcId="{64B1FFD1-FE36-4B5B-966E-42B00B8DBF8C}" destId="{0581FB9C-4D58-4614-993A-324D6C3D561D}" srcOrd="3" destOrd="0" parTransId="{070D9BDE-C2E0-49DB-A11A-7573A71C7475}" sibTransId="{57B5B95E-D930-4162-8686-C1C71A33DF5A}"/>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6FC9FFEF-D7DE-4836-BA51-CE81917FD276}" type="presOf" srcId="{A3E46FC1-10BC-427B-A9FD-23F5FECA59C2}" destId="{D7C81CDF-96F9-4761-B877-928782EE76A0}" srcOrd="0" destOrd="0" presId="urn:microsoft.com/office/officeart/2005/8/layout/default#2"/>
    <dgm:cxn modelId="{FBEC6BC6-F804-43A5-86B5-B72D3C57DDA5}" type="presOf" srcId="{EDB80AFE-D982-4F12-9A12-F54558DE3F3B}" destId="{87544753-AF69-4F30-9620-330BF417D48B}" srcOrd="0" destOrd="0" presId="urn:microsoft.com/office/officeart/2005/8/layout/default#2"/>
    <dgm:cxn modelId="{73560DAA-7F20-4376-BB59-9904AA80A29A}" srcId="{64B1FFD1-FE36-4B5B-966E-42B00B8DBF8C}" destId="{5C643933-BE95-40DD-9ED3-37AAACCF4B7D}" srcOrd="2" destOrd="0" parTransId="{049E5135-9DD1-4FFD-ADFF-D680E5C70AF3}" sibTransId="{BD50D6AB-4446-4ABD-8973-D7795F902821}"/>
    <dgm:cxn modelId="{BA08E18E-2DE2-4355-ADA9-752A3698686F}" type="presOf" srcId="{E9EDA748-DED7-4614-A155-8D621C7ADA7B}" destId="{66610F0D-240B-4D7B-BF62-44019FC85522}" srcOrd="0" destOrd="0" presId="urn:microsoft.com/office/officeart/2005/8/layout/default#2"/>
    <dgm:cxn modelId="{D123C26A-DEC4-4136-BCC3-564B85262A98}" type="presParOf" srcId="{A4CFC67A-2151-47D1-B60F-CBFCFE4E3DCA}" destId="{66610F0D-240B-4D7B-BF62-44019FC85522}" srcOrd="0" destOrd="0" presId="urn:microsoft.com/office/officeart/2005/8/layout/default#2"/>
    <dgm:cxn modelId="{E08471BE-C24A-4CBA-A7B9-EC8B7C4D3EC6}" type="presParOf" srcId="{A4CFC67A-2151-47D1-B60F-CBFCFE4E3DCA}" destId="{76AAB1B2-A225-4BBD-9900-5D494BF3F51E}" srcOrd="1" destOrd="0" presId="urn:microsoft.com/office/officeart/2005/8/layout/default#2"/>
    <dgm:cxn modelId="{7345A2EB-484E-482E-8643-27823381D095}" type="presParOf" srcId="{A4CFC67A-2151-47D1-B60F-CBFCFE4E3DCA}" destId="{87544753-AF69-4F30-9620-330BF417D48B}" srcOrd="2" destOrd="0" presId="urn:microsoft.com/office/officeart/2005/8/layout/default#2"/>
    <dgm:cxn modelId="{726FF52F-84B2-4582-87FC-642F599855EC}" type="presParOf" srcId="{A4CFC67A-2151-47D1-B60F-CBFCFE4E3DCA}" destId="{F6DB4021-13E6-467F-A3F3-BA83C29C82F6}" srcOrd="3" destOrd="0" presId="urn:microsoft.com/office/officeart/2005/8/layout/default#2"/>
    <dgm:cxn modelId="{5AFC908C-389B-4F5D-9A85-B36FF5F40D27}" type="presParOf" srcId="{A4CFC67A-2151-47D1-B60F-CBFCFE4E3DCA}" destId="{ECD1105B-45C9-4A56-9ED4-570FE5358D5F}" srcOrd="4" destOrd="0" presId="urn:microsoft.com/office/officeart/2005/8/layout/default#2"/>
    <dgm:cxn modelId="{E4134E67-3BC1-4994-9B31-557E3B0E1478}" type="presParOf" srcId="{A4CFC67A-2151-47D1-B60F-CBFCFE4E3DCA}" destId="{F4088F1D-DB14-4657-8804-7FDD374EEADA}" srcOrd="5" destOrd="0" presId="urn:microsoft.com/office/officeart/2005/8/layout/default#2"/>
    <dgm:cxn modelId="{E0E91FDE-6A80-46A0-85A0-BF6CE660BCFC}" type="presParOf" srcId="{A4CFC67A-2151-47D1-B60F-CBFCFE4E3DCA}" destId="{B34D5BD3-F43E-4391-A749-DC8EDB65873F}" srcOrd="6" destOrd="0" presId="urn:microsoft.com/office/officeart/2005/8/layout/default#2"/>
    <dgm:cxn modelId="{797CAFFD-97C4-4C3E-B1E0-45AAFB08727C}" type="presParOf" srcId="{A4CFC67A-2151-47D1-B60F-CBFCFE4E3DCA}" destId="{C802B291-0E0F-4812-B112-B2C4029A1BE9}" srcOrd="7" destOrd="0" presId="urn:microsoft.com/office/officeart/2005/8/layout/default#2"/>
    <dgm:cxn modelId="{B9554AB3-4724-447A-8477-81C0A5FEEE85}" type="presParOf" srcId="{A4CFC67A-2151-47D1-B60F-CBFCFE4E3DCA}" destId="{D7C81CDF-96F9-4761-B877-928782EE76A0}" srcOrd="8" destOrd="0" presId="urn:microsoft.com/office/officeart/2005/8/layout/default#2"/>
    <dgm:cxn modelId="{DD178639-D627-450D-9466-EF28E8A07577}" type="presParOf" srcId="{A4CFC67A-2151-47D1-B60F-CBFCFE4E3DCA}" destId="{87299893-FD16-4162-A0ED-529C2526B3CB}" srcOrd="9" destOrd="0" presId="urn:microsoft.com/office/officeart/2005/8/layout/default#2"/>
    <dgm:cxn modelId="{3B699D0E-268C-457B-A30A-7EC0076CB223}" type="presParOf" srcId="{A4CFC67A-2151-47D1-B60F-CBFCFE4E3DCA}" destId="{6E6571DC-4220-48AE-9256-0FC417500D9C}" srcOrd="10" destOrd="0" presId="urn:microsoft.com/office/officeart/2005/8/layout/default#2"/>
    <dgm:cxn modelId="{688C3C8D-A85E-49E7-AEE5-617762239BE1}" type="presParOf" srcId="{A4CFC67A-2151-47D1-B60F-CBFCFE4E3DCA}" destId="{4AEE3691-D05C-4C60-9CD3-0D1D0E66C65F}" srcOrd="11" destOrd="0" presId="urn:microsoft.com/office/officeart/2005/8/layout/default#2"/>
    <dgm:cxn modelId="{72B3CC9C-10B1-48F2-BC6B-CB83CD7A4C76}" type="presParOf" srcId="{A4CFC67A-2151-47D1-B60F-CBFCFE4E3DCA}" destId="{BA30A324-1B37-4AF0-A736-647EFE3221E5}"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3" loCatId="list" qsTypeId="urn:microsoft.com/office/officeart/2005/8/quickstyle/simple2#3" qsCatId="simple" csTypeId="urn:microsoft.com/office/officeart/2005/8/colors/accent2_1#3"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十六进制常量</a:t>
          </a:r>
          <a:endParaRPr lang="zh-CN" altLang="en-US" sz="2400" dirty="0">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位字段值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布尔值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B643E6C-9399-4D0C-B5A6-34A84959B815}" type="presOf" srcId="{0581FB9C-4D58-4614-993A-324D6C3D561D}" destId="{B34D5BD3-F43E-4391-A749-DC8EDB65873F}" srcOrd="0" destOrd="0" presId="urn:microsoft.com/office/officeart/2005/8/layout/default#3"/>
    <dgm:cxn modelId="{877C3623-48A1-4FB2-85D6-A5730AC4EFA4}" type="presOf" srcId="{EDB80AFE-D982-4F12-9A12-F54558DE3F3B}" destId="{87544753-AF69-4F30-9620-330BF417D48B}" srcOrd="0" destOrd="0" presId="urn:microsoft.com/office/officeart/2005/8/layout/default#3"/>
    <dgm:cxn modelId="{2931E993-579C-43B1-9485-C80990BDB0B8}" type="presOf" srcId="{64B1FFD1-FE36-4B5B-966E-42B00B8DBF8C}" destId="{A4CFC67A-2151-47D1-B60F-CBFCFE4E3DCA}" srcOrd="0" destOrd="0" presId="urn:microsoft.com/office/officeart/2005/8/layout/default#3"/>
    <dgm:cxn modelId="{CFA1ED5E-008C-4B03-94E7-43661467A329}" type="presOf" srcId="{5C643933-BE95-40DD-9ED3-37AAACCF4B7D}" destId="{ECD1105B-45C9-4A56-9ED4-570FE5358D5F}" srcOrd="0" destOrd="0" presId="urn:microsoft.com/office/officeart/2005/8/layout/default#3"/>
    <dgm:cxn modelId="{CC938E9C-CFFA-4B2C-BF0B-92DC55F3F6F2}" type="presOf" srcId="{40AABB20-D400-402E-BFEA-3EDDBFBB38D2}" destId="{BA30A324-1B37-4AF0-A736-647EFE3221E5}" srcOrd="0" destOrd="0" presId="urn:microsoft.com/office/officeart/2005/8/layout/default#3"/>
    <dgm:cxn modelId="{055D3184-3D88-452D-A65F-AC1B6A1B405B}" srcId="{64B1FFD1-FE36-4B5B-966E-42B00B8DBF8C}" destId="{0581FB9C-4D58-4614-993A-324D6C3D561D}" srcOrd="3" destOrd="0" parTransId="{070D9BDE-C2E0-49DB-A11A-7573A71C7475}" sibTransId="{57B5B95E-D930-4162-8686-C1C71A33DF5A}"/>
    <dgm:cxn modelId="{70A08A6B-4C33-472F-9424-F331195C2C1F}" type="presOf" srcId="{E9EDA748-DED7-4614-A155-8D621C7ADA7B}" destId="{66610F0D-240B-4D7B-BF62-44019FC85522}" srcOrd="0" destOrd="0" presId="urn:microsoft.com/office/officeart/2005/8/layout/default#3"/>
    <dgm:cxn modelId="{747C0022-F4E1-49A7-91FF-99CF62D5832E}" srcId="{64B1FFD1-FE36-4B5B-966E-42B00B8DBF8C}" destId="{E9EDA748-DED7-4614-A155-8D621C7ADA7B}" srcOrd="0" destOrd="0" parTransId="{0A98A23C-952F-4B94-9F3E-4A8099EA6D22}" sibTransId="{EAE5E923-8125-4052-91E9-7A7043F4626B}"/>
    <dgm:cxn modelId="{73560DAA-7F20-4376-BB59-9904AA80A29A}" srcId="{64B1FFD1-FE36-4B5B-966E-42B00B8DBF8C}" destId="{5C643933-BE95-40DD-9ED3-37AAACCF4B7D}" srcOrd="2" destOrd="0" parTransId="{049E5135-9DD1-4FFD-ADFF-D680E5C70AF3}" sibTransId="{BD50D6AB-4446-4ABD-8973-D7795F902821}"/>
    <dgm:cxn modelId="{04D33C7F-015B-478D-ADB8-DE33F1F7686D}" srcId="{64B1FFD1-FE36-4B5B-966E-42B00B8DBF8C}" destId="{A3E46FC1-10BC-427B-A9FD-23F5FECA59C2}" srcOrd="4" destOrd="0" parTransId="{EE6FCF3D-FF67-444C-B6CE-562C03FC8883}" sibTransId="{6C51B4ED-5FD0-4DDB-A06F-C109EBE85014}"/>
    <dgm:cxn modelId="{E9EA80F6-FFB1-4802-A02D-7B6128560413}" srcId="{64B1FFD1-FE36-4B5B-966E-42B00B8DBF8C}" destId="{88E46FB1-1CE6-4A1F-865B-71EE6024C882}" srcOrd="5" destOrd="0" parTransId="{0FE963B1-3FB2-4E0E-9E48-E040CB95535F}" sibTransId="{43F1F3D4-862A-4970-AB93-3E8867F5DBFA}"/>
    <dgm:cxn modelId="{43559101-889A-4E98-BA1D-DE8633ADF1FC}" srcId="{64B1FFD1-FE36-4B5B-966E-42B00B8DBF8C}" destId="{EDB80AFE-D982-4F12-9A12-F54558DE3F3B}" srcOrd="1" destOrd="0" parTransId="{151DE79B-2D8F-40A0-8914-37E5916101E5}" sibTransId="{54103FED-53EC-40F6-BEA0-2FD0FD2B3C0C}"/>
    <dgm:cxn modelId="{6A6C779B-BB3C-4C71-86E9-77C7179C18B0}" type="presOf" srcId="{88E46FB1-1CE6-4A1F-865B-71EE6024C882}" destId="{6E6571DC-4220-48AE-9256-0FC417500D9C}" srcOrd="0" destOrd="0" presId="urn:microsoft.com/office/officeart/2005/8/layout/default#3"/>
    <dgm:cxn modelId="{B2BAA2B4-8A9B-4BFB-9705-14E0BB4CB728}" type="presOf" srcId="{A3E46FC1-10BC-427B-A9FD-23F5FECA59C2}" destId="{D7C81CDF-96F9-4761-B877-928782EE76A0}" srcOrd="0" destOrd="0" presId="urn:microsoft.com/office/officeart/2005/8/layout/default#3"/>
    <dgm:cxn modelId="{C7B8B449-5233-4EA3-8E2E-9F28CDC0D760}" srcId="{64B1FFD1-FE36-4B5B-966E-42B00B8DBF8C}" destId="{40AABB20-D400-402E-BFEA-3EDDBFBB38D2}" srcOrd="6" destOrd="0" parTransId="{38AE4D06-9F6C-4196-A5FE-9D688BEA1998}" sibTransId="{26037832-96C3-4ACD-8A09-16F020DA0BBA}"/>
    <dgm:cxn modelId="{3070D2D3-A2D1-4FFA-AAB9-987C51B03759}" type="presParOf" srcId="{A4CFC67A-2151-47D1-B60F-CBFCFE4E3DCA}" destId="{66610F0D-240B-4D7B-BF62-44019FC85522}" srcOrd="0" destOrd="0" presId="urn:microsoft.com/office/officeart/2005/8/layout/default#3"/>
    <dgm:cxn modelId="{EF50DB85-C271-4ECE-80FB-BB33F6BBD3D1}" type="presParOf" srcId="{A4CFC67A-2151-47D1-B60F-CBFCFE4E3DCA}" destId="{76AAB1B2-A225-4BBD-9900-5D494BF3F51E}" srcOrd="1" destOrd="0" presId="urn:microsoft.com/office/officeart/2005/8/layout/default#3"/>
    <dgm:cxn modelId="{7B06DED2-CD24-47DD-96C9-7B9D85651B64}" type="presParOf" srcId="{A4CFC67A-2151-47D1-B60F-CBFCFE4E3DCA}" destId="{87544753-AF69-4F30-9620-330BF417D48B}" srcOrd="2" destOrd="0" presId="urn:microsoft.com/office/officeart/2005/8/layout/default#3"/>
    <dgm:cxn modelId="{8AD8FDED-62F6-481C-A12F-4E1256742E3D}" type="presParOf" srcId="{A4CFC67A-2151-47D1-B60F-CBFCFE4E3DCA}" destId="{F6DB4021-13E6-467F-A3F3-BA83C29C82F6}" srcOrd="3" destOrd="0" presId="urn:microsoft.com/office/officeart/2005/8/layout/default#3"/>
    <dgm:cxn modelId="{572FC2D3-6D43-4052-ABDF-FAA5659F6C07}" type="presParOf" srcId="{A4CFC67A-2151-47D1-B60F-CBFCFE4E3DCA}" destId="{ECD1105B-45C9-4A56-9ED4-570FE5358D5F}" srcOrd="4" destOrd="0" presId="urn:microsoft.com/office/officeart/2005/8/layout/default#3"/>
    <dgm:cxn modelId="{2D5610E5-DB0F-49F1-B41E-53327D9D4F2D}" type="presParOf" srcId="{A4CFC67A-2151-47D1-B60F-CBFCFE4E3DCA}" destId="{F4088F1D-DB14-4657-8804-7FDD374EEADA}" srcOrd="5" destOrd="0" presId="urn:microsoft.com/office/officeart/2005/8/layout/default#3"/>
    <dgm:cxn modelId="{4C3D3028-8D12-42DB-BD6B-768AB2190AF9}" type="presParOf" srcId="{A4CFC67A-2151-47D1-B60F-CBFCFE4E3DCA}" destId="{B34D5BD3-F43E-4391-A749-DC8EDB65873F}" srcOrd="6" destOrd="0" presId="urn:microsoft.com/office/officeart/2005/8/layout/default#3"/>
    <dgm:cxn modelId="{8A2E6E2B-E9ED-4BDE-9E81-C04C5F3D2F39}" type="presParOf" srcId="{A4CFC67A-2151-47D1-B60F-CBFCFE4E3DCA}" destId="{C802B291-0E0F-4812-B112-B2C4029A1BE9}" srcOrd="7" destOrd="0" presId="urn:microsoft.com/office/officeart/2005/8/layout/default#3"/>
    <dgm:cxn modelId="{29AE7F8D-3BC1-49AD-9B8B-FE9685918FCC}" type="presParOf" srcId="{A4CFC67A-2151-47D1-B60F-CBFCFE4E3DCA}" destId="{D7C81CDF-96F9-4761-B877-928782EE76A0}" srcOrd="8" destOrd="0" presId="urn:microsoft.com/office/officeart/2005/8/layout/default#3"/>
    <dgm:cxn modelId="{3F636B0C-4546-4FFD-8786-01FDE9E402AB}" type="presParOf" srcId="{A4CFC67A-2151-47D1-B60F-CBFCFE4E3DCA}" destId="{87299893-FD16-4162-A0ED-529C2526B3CB}" srcOrd="9" destOrd="0" presId="urn:microsoft.com/office/officeart/2005/8/layout/default#3"/>
    <dgm:cxn modelId="{C038AEF0-1B28-4EE2-A2D2-883D7B2C6819}" type="presParOf" srcId="{A4CFC67A-2151-47D1-B60F-CBFCFE4E3DCA}" destId="{6E6571DC-4220-48AE-9256-0FC417500D9C}" srcOrd="10" destOrd="0" presId="urn:microsoft.com/office/officeart/2005/8/layout/default#3"/>
    <dgm:cxn modelId="{EF71E7E1-31F5-45D9-A58E-50E861CE6174}" type="presParOf" srcId="{A4CFC67A-2151-47D1-B60F-CBFCFE4E3DCA}" destId="{4AEE3691-D05C-4C60-9CD3-0D1D0E66C65F}" srcOrd="11" destOrd="0" presId="urn:microsoft.com/office/officeart/2005/8/layout/default#3"/>
    <dgm:cxn modelId="{4CA4B550-B62B-4EEE-9FCB-C6598E71EB1A}" type="presParOf" srcId="{A4CFC67A-2151-47D1-B60F-CBFCFE4E3DCA}" destId="{BA30A324-1B37-4AF0-A736-647EFE3221E5}" srcOrd="12" destOrd="0" presId="urn:microsoft.com/office/officeart/2005/8/layout/defaul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4" loCatId="list" qsTypeId="urn:microsoft.com/office/officeart/2005/8/quickstyle/simple2#4" qsCatId="simple" csTypeId="urn:microsoft.com/office/officeart/2005/8/colors/accent2_1#4"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时间日期常量</a:t>
          </a:r>
          <a:endParaRPr lang="zh-CN" altLang="en-US" sz="2400" dirty="0">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位字段值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布尔值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4D33C7F-015B-478D-ADB8-DE33F1F7686D}" srcId="{64B1FFD1-FE36-4B5B-966E-42B00B8DBF8C}" destId="{A3E46FC1-10BC-427B-A9FD-23F5FECA59C2}" srcOrd="4" destOrd="0" parTransId="{EE6FCF3D-FF67-444C-B6CE-562C03FC8883}" sibTransId="{6C51B4ED-5FD0-4DDB-A06F-C109EBE85014}"/>
    <dgm:cxn modelId="{05F3B4D0-5443-489B-9A2C-C16B2A1C5479}" type="presOf" srcId="{E9EDA748-DED7-4614-A155-8D621C7ADA7B}" destId="{66610F0D-240B-4D7B-BF62-44019FC85522}" srcOrd="0" destOrd="0" presId="urn:microsoft.com/office/officeart/2005/8/layout/default#4"/>
    <dgm:cxn modelId="{E9EA80F6-FFB1-4802-A02D-7B6128560413}" srcId="{64B1FFD1-FE36-4B5B-966E-42B00B8DBF8C}" destId="{88E46FB1-1CE6-4A1F-865B-71EE6024C882}" srcOrd="5" destOrd="0" parTransId="{0FE963B1-3FB2-4E0E-9E48-E040CB95535F}" sibTransId="{43F1F3D4-862A-4970-AB93-3E8867F5DBFA}"/>
    <dgm:cxn modelId="{ABC0168B-9C05-4C8A-915A-356F18722F31}" type="presOf" srcId="{0581FB9C-4D58-4614-993A-324D6C3D561D}" destId="{B34D5BD3-F43E-4391-A749-DC8EDB65873F}" srcOrd="0" destOrd="0" presId="urn:microsoft.com/office/officeart/2005/8/layout/default#4"/>
    <dgm:cxn modelId="{20325038-700A-4927-8ABB-E3D90673DA01}" type="presOf" srcId="{88E46FB1-1CE6-4A1F-865B-71EE6024C882}" destId="{6E6571DC-4220-48AE-9256-0FC417500D9C}" srcOrd="0" destOrd="0" presId="urn:microsoft.com/office/officeart/2005/8/layout/default#4"/>
    <dgm:cxn modelId="{41DB3A21-C849-4D80-BB30-953EA16CD9E2}" type="presOf" srcId="{40AABB20-D400-402E-BFEA-3EDDBFBB38D2}" destId="{BA30A324-1B37-4AF0-A736-647EFE3221E5}" srcOrd="0" destOrd="0" presId="urn:microsoft.com/office/officeart/2005/8/layout/default#4"/>
    <dgm:cxn modelId="{C7B8B449-5233-4EA3-8E2E-9F28CDC0D760}" srcId="{64B1FFD1-FE36-4B5B-966E-42B00B8DBF8C}" destId="{40AABB20-D400-402E-BFEA-3EDDBFBB38D2}" srcOrd="6" destOrd="0" parTransId="{38AE4D06-9F6C-4196-A5FE-9D688BEA1998}" sibTransId="{26037832-96C3-4ACD-8A09-16F020DA0BBA}"/>
    <dgm:cxn modelId="{055D3184-3D88-452D-A65F-AC1B6A1B405B}" srcId="{64B1FFD1-FE36-4B5B-966E-42B00B8DBF8C}" destId="{0581FB9C-4D58-4614-993A-324D6C3D561D}" srcOrd="3" destOrd="0" parTransId="{070D9BDE-C2E0-49DB-A11A-7573A71C7475}" sibTransId="{57B5B95E-D930-4162-8686-C1C71A33DF5A}"/>
    <dgm:cxn modelId="{43559101-889A-4E98-BA1D-DE8633ADF1FC}" srcId="{64B1FFD1-FE36-4B5B-966E-42B00B8DBF8C}" destId="{EDB80AFE-D982-4F12-9A12-F54558DE3F3B}" srcOrd="1" destOrd="0" parTransId="{151DE79B-2D8F-40A0-8914-37E5916101E5}" sibTransId="{54103FED-53EC-40F6-BEA0-2FD0FD2B3C0C}"/>
    <dgm:cxn modelId="{953023C6-3878-4886-85BF-FB52226A6E3F}" type="presOf" srcId="{5C643933-BE95-40DD-9ED3-37AAACCF4B7D}" destId="{ECD1105B-45C9-4A56-9ED4-570FE5358D5F}" srcOrd="0" destOrd="0" presId="urn:microsoft.com/office/officeart/2005/8/layout/default#4"/>
    <dgm:cxn modelId="{747C0022-F4E1-49A7-91FF-99CF62D5832E}" srcId="{64B1FFD1-FE36-4B5B-966E-42B00B8DBF8C}" destId="{E9EDA748-DED7-4614-A155-8D621C7ADA7B}" srcOrd="0" destOrd="0" parTransId="{0A98A23C-952F-4B94-9F3E-4A8099EA6D22}" sibTransId="{EAE5E923-8125-4052-91E9-7A7043F4626B}"/>
    <dgm:cxn modelId="{91F98BD8-3ADB-40D0-AB86-435379413208}" type="presOf" srcId="{A3E46FC1-10BC-427B-A9FD-23F5FECA59C2}" destId="{D7C81CDF-96F9-4761-B877-928782EE76A0}" srcOrd="0" destOrd="0" presId="urn:microsoft.com/office/officeart/2005/8/layout/default#4"/>
    <dgm:cxn modelId="{DCDF55AA-E36A-4344-AB8E-FA360C10916E}" type="presOf" srcId="{64B1FFD1-FE36-4B5B-966E-42B00B8DBF8C}" destId="{A4CFC67A-2151-47D1-B60F-CBFCFE4E3DCA}" srcOrd="0" destOrd="0" presId="urn:microsoft.com/office/officeart/2005/8/layout/default#4"/>
    <dgm:cxn modelId="{73560DAA-7F20-4376-BB59-9904AA80A29A}" srcId="{64B1FFD1-FE36-4B5B-966E-42B00B8DBF8C}" destId="{5C643933-BE95-40DD-9ED3-37AAACCF4B7D}" srcOrd="2" destOrd="0" parTransId="{049E5135-9DD1-4FFD-ADFF-D680E5C70AF3}" sibTransId="{BD50D6AB-4446-4ABD-8973-D7795F902821}"/>
    <dgm:cxn modelId="{221CEC1C-0095-42D0-8893-9333A2CC777A}" type="presOf" srcId="{EDB80AFE-D982-4F12-9A12-F54558DE3F3B}" destId="{87544753-AF69-4F30-9620-330BF417D48B}" srcOrd="0" destOrd="0" presId="urn:microsoft.com/office/officeart/2005/8/layout/default#4"/>
    <dgm:cxn modelId="{073220DE-AE6D-47A0-B6E7-4237A982238C}" type="presParOf" srcId="{A4CFC67A-2151-47D1-B60F-CBFCFE4E3DCA}" destId="{66610F0D-240B-4D7B-BF62-44019FC85522}" srcOrd="0" destOrd="0" presId="urn:microsoft.com/office/officeart/2005/8/layout/default#4"/>
    <dgm:cxn modelId="{F37ABB5E-02F7-43A3-9A03-1F6F4E6D7349}" type="presParOf" srcId="{A4CFC67A-2151-47D1-B60F-CBFCFE4E3DCA}" destId="{76AAB1B2-A225-4BBD-9900-5D494BF3F51E}" srcOrd="1" destOrd="0" presId="urn:microsoft.com/office/officeart/2005/8/layout/default#4"/>
    <dgm:cxn modelId="{A0708852-8E3F-48A1-A18D-D0F9E9D54E34}" type="presParOf" srcId="{A4CFC67A-2151-47D1-B60F-CBFCFE4E3DCA}" destId="{87544753-AF69-4F30-9620-330BF417D48B}" srcOrd="2" destOrd="0" presId="urn:microsoft.com/office/officeart/2005/8/layout/default#4"/>
    <dgm:cxn modelId="{CF6A595D-2EB4-4629-AD38-9EF983BAED63}" type="presParOf" srcId="{A4CFC67A-2151-47D1-B60F-CBFCFE4E3DCA}" destId="{F6DB4021-13E6-467F-A3F3-BA83C29C82F6}" srcOrd="3" destOrd="0" presId="urn:microsoft.com/office/officeart/2005/8/layout/default#4"/>
    <dgm:cxn modelId="{D8411779-6CF2-476A-9641-057B9EC49743}" type="presParOf" srcId="{A4CFC67A-2151-47D1-B60F-CBFCFE4E3DCA}" destId="{ECD1105B-45C9-4A56-9ED4-570FE5358D5F}" srcOrd="4" destOrd="0" presId="urn:microsoft.com/office/officeart/2005/8/layout/default#4"/>
    <dgm:cxn modelId="{2BDD8333-E49E-48E0-BA34-5595C50053DC}" type="presParOf" srcId="{A4CFC67A-2151-47D1-B60F-CBFCFE4E3DCA}" destId="{F4088F1D-DB14-4657-8804-7FDD374EEADA}" srcOrd="5" destOrd="0" presId="urn:microsoft.com/office/officeart/2005/8/layout/default#4"/>
    <dgm:cxn modelId="{9C907ACB-E2C8-4A8F-B6D3-44A7A912AA2A}" type="presParOf" srcId="{A4CFC67A-2151-47D1-B60F-CBFCFE4E3DCA}" destId="{B34D5BD3-F43E-4391-A749-DC8EDB65873F}" srcOrd="6" destOrd="0" presId="urn:microsoft.com/office/officeart/2005/8/layout/default#4"/>
    <dgm:cxn modelId="{00D5D4C9-38E9-4590-8639-8306EB6D6B1A}" type="presParOf" srcId="{A4CFC67A-2151-47D1-B60F-CBFCFE4E3DCA}" destId="{C802B291-0E0F-4812-B112-B2C4029A1BE9}" srcOrd="7" destOrd="0" presId="urn:microsoft.com/office/officeart/2005/8/layout/default#4"/>
    <dgm:cxn modelId="{0E3F81F2-42BB-463A-92F9-1B1B1067234D}" type="presParOf" srcId="{A4CFC67A-2151-47D1-B60F-CBFCFE4E3DCA}" destId="{D7C81CDF-96F9-4761-B877-928782EE76A0}" srcOrd="8" destOrd="0" presId="urn:microsoft.com/office/officeart/2005/8/layout/default#4"/>
    <dgm:cxn modelId="{9FF4FEC5-E496-4C17-89B1-B61528F27521}" type="presParOf" srcId="{A4CFC67A-2151-47D1-B60F-CBFCFE4E3DCA}" destId="{87299893-FD16-4162-A0ED-529C2526B3CB}" srcOrd="9" destOrd="0" presId="urn:microsoft.com/office/officeart/2005/8/layout/default#4"/>
    <dgm:cxn modelId="{39AEF9E1-981B-483B-8FBF-086B17243823}" type="presParOf" srcId="{A4CFC67A-2151-47D1-B60F-CBFCFE4E3DCA}" destId="{6E6571DC-4220-48AE-9256-0FC417500D9C}" srcOrd="10" destOrd="0" presId="urn:microsoft.com/office/officeart/2005/8/layout/default#4"/>
    <dgm:cxn modelId="{B79CF726-2AF6-429E-B60E-4C67815B392D}" type="presParOf" srcId="{A4CFC67A-2151-47D1-B60F-CBFCFE4E3DCA}" destId="{4AEE3691-D05C-4C60-9CD3-0D1D0E66C65F}" srcOrd="11" destOrd="0" presId="urn:microsoft.com/office/officeart/2005/8/layout/default#4"/>
    <dgm:cxn modelId="{4A527980-EAFC-4E6C-B465-2555168B7813}" type="presParOf" srcId="{A4CFC67A-2151-47D1-B60F-CBFCFE4E3DCA}" destId="{BA30A324-1B37-4AF0-A736-647EFE3221E5}" srcOrd="12"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5" loCatId="list" qsTypeId="urn:microsoft.com/office/officeart/2005/8/quickstyle/simple2#5" qsCatId="simple" csTypeId="urn:microsoft.com/office/officeart/2005/8/colors/accent2_1#5"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位字段值</a:t>
          </a:r>
          <a:endParaRPr lang="zh-CN" altLang="en-US" sz="2400" dirty="0">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noFill/>
        </a:ln>
      </dgm:spPr>
      <dgm:t>
        <a:bodyPr/>
        <a:lstStyle/>
        <a:p>
          <a:r>
            <a:rPr lang="zh-CN" altLang="en-US" sz="2400" dirty="0" smtClean="0">
              <a:solidFill>
                <a:schemeClr val="bg1"/>
              </a:solidFill>
              <a:latin typeface="手札体-简粗体" panose="03000700000000000000" pitchFamily="66" charset="-122"/>
              <a:ea typeface="手札体-简粗体" panose="03000700000000000000" pitchFamily="66" charset="-122"/>
            </a:rPr>
            <a:t>布尔值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4D33C7F-015B-478D-ADB8-DE33F1F7686D}" srcId="{64B1FFD1-FE36-4B5B-966E-42B00B8DBF8C}" destId="{A3E46FC1-10BC-427B-A9FD-23F5FECA59C2}" srcOrd="4" destOrd="0" parTransId="{EE6FCF3D-FF67-444C-B6CE-562C03FC8883}" sibTransId="{6C51B4ED-5FD0-4DDB-A06F-C109EBE85014}"/>
    <dgm:cxn modelId="{E8C605DC-BBB4-4C25-8063-E0122C6E2450}" type="presOf" srcId="{0581FB9C-4D58-4614-993A-324D6C3D561D}" destId="{B34D5BD3-F43E-4391-A749-DC8EDB65873F}" srcOrd="0" destOrd="0" presId="urn:microsoft.com/office/officeart/2005/8/layout/default#5"/>
    <dgm:cxn modelId="{E9EA80F6-FFB1-4802-A02D-7B6128560413}" srcId="{64B1FFD1-FE36-4B5B-966E-42B00B8DBF8C}" destId="{88E46FB1-1CE6-4A1F-865B-71EE6024C882}" srcOrd="5" destOrd="0" parTransId="{0FE963B1-3FB2-4E0E-9E48-E040CB95535F}" sibTransId="{43F1F3D4-862A-4970-AB93-3E8867F5DBFA}"/>
    <dgm:cxn modelId="{C8DF6CF4-7F84-430F-AD25-17719E85B5D4}" type="presOf" srcId="{E9EDA748-DED7-4614-A155-8D621C7ADA7B}" destId="{66610F0D-240B-4D7B-BF62-44019FC85522}" srcOrd="0" destOrd="0" presId="urn:microsoft.com/office/officeart/2005/8/layout/default#5"/>
    <dgm:cxn modelId="{F1BA7EA0-B02F-48CA-9CEE-80E5F35819AC}" type="presOf" srcId="{EDB80AFE-D982-4F12-9A12-F54558DE3F3B}" destId="{87544753-AF69-4F30-9620-330BF417D48B}" srcOrd="0" destOrd="0" presId="urn:microsoft.com/office/officeart/2005/8/layout/default#5"/>
    <dgm:cxn modelId="{C7B8B449-5233-4EA3-8E2E-9F28CDC0D760}" srcId="{64B1FFD1-FE36-4B5B-966E-42B00B8DBF8C}" destId="{40AABB20-D400-402E-BFEA-3EDDBFBB38D2}" srcOrd="6" destOrd="0" parTransId="{38AE4D06-9F6C-4196-A5FE-9D688BEA1998}" sibTransId="{26037832-96C3-4ACD-8A09-16F020DA0BBA}"/>
    <dgm:cxn modelId="{33CF9720-3A58-4A1F-95F5-564667E4CD59}" type="presOf" srcId="{88E46FB1-1CE6-4A1F-865B-71EE6024C882}" destId="{6E6571DC-4220-48AE-9256-0FC417500D9C}" srcOrd="0" destOrd="0" presId="urn:microsoft.com/office/officeart/2005/8/layout/default#5"/>
    <dgm:cxn modelId="{055D3184-3D88-452D-A65F-AC1B6A1B405B}" srcId="{64B1FFD1-FE36-4B5B-966E-42B00B8DBF8C}" destId="{0581FB9C-4D58-4614-993A-324D6C3D561D}" srcOrd="3" destOrd="0" parTransId="{070D9BDE-C2E0-49DB-A11A-7573A71C7475}" sibTransId="{57B5B95E-D930-4162-8686-C1C71A33DF5A}"/>
    <dgm:cxn modelId="{E8E86D89-BFF0-41A2-80D3-944DB755BF0B}" type="presOf" srcId="{A3E46FC1-10BC-427B-A9FD-23F5FECA59C2}" destId="{D7C81CDF-96F9-4761-B877-928782EE76A0}" srcOrd="0" destOrd="0" presId="urn:microsoft.com/office/officeart/2005/8/layout/default#5"/>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7EE8768A-D387-4F4F-9962-7CF88045B0DB}" type="presOf" srcId="{64B1FFD1-FE36-4B5B-966E-42B00B8DBF8C}" destId="{A4CFC67A-2151-47D1-B60F-CBFCFE4E3DCA}" srcOrd="0" destOrd="0" presId="urn:microsoft.com/office/officeart/2005/8/layout/default#5"/>
    <dgm:cxn modelId="{91529736-9AF4-4DF3-AAE9-C9A86F582609}" type="presOf" srcId="{40AABB20-D400-402E-BFEA-3EDDBFBB38D2}" destId="{BA30A324-1B37-4AF0-A736-647EFE3221E5}" srcOrd="0" destOrd="0" presId="urn:microsoft.com/office/officeart/2005/8/layout/default#5"/>
    <dgm:cxn modelId="{5CDEC165-9661-4A28-AA01-9537F45F4C2B}" type="presOf" srcId="{5C643933-BE95-40DD-9ED3-37AAACCF4B7D}" destId="{ECD1105B-45C9-4A56-9ED4-570FE5358D5F}" srcOrd="0" destOrd="0" presId="urn:microsoft.com/office/officeart/2005/8/layout/default#5"/>
    <dgm:cxn modelId="{73560DAA-7F20-4376-BB59-9904AA80A29A}" srcId="{64B1FFD1-FE36-4B5B-966E-42B00B8DBF8C}" destId="{5C643933-BE95-40DD-9ED3-37AAACCF4B7D}" srcOrd="2" destOrd="0" parTransId="{049E5135-9DD1-4FFD-ADFF-D680E5C70AF3}" sibTransId="{BD50D6AB-4446-4ABD-8973-D7795F902821}"/>
    <dgm:cxn modelId="{408614B5-8525-4801-9245-5399A2982D45}" type="presParOf" srcId="{A4CFC67A-2151-47D1-B60F-CBFCFE4E3DCA}" destId="{66610F0D-240B-4D7B-BF62-44019FC85522}" srcOrd="0" destOrd="0" presId="urn:microsoft.com/office/officeart/2005/8/layout/default#5"/>
    <dgm:cxn modelId="{1B9EA3E0-EDBC-41BD-93AD-3F7EC50D1379}" type="presParOf" srcId="{A4CFC67A-2151-47D1-B60F-CBFCFE4E3DCA}" destId="{76AAB1B2-A225-4BBD-9900-5D494BF3F51E}" srcOrd="1" destOrd="0" presId="urn:microsoft.com/office/officeart/2005/8/layout/default#5"/>
    <dgm:cxn modelId="{4869F307-EAF7-4C89-901A-273005F33E3A}" type="presParOf" srcId="{A4CFC67A-2151-47D1-B60F-CBFCFE4E3DCA}" destId="{87544753-AF69-4F30-9620-330BF417D48B}" srcOrd="2" destOrd="0" presId="urn:microsoft.com/office/officeart/2005/8/layout/default#5"/>
    <dgm:cxn modelId="{C53A1275-28C2-4932-B196-6DA575AE1D11}" type="presParOf" srcId="{A4CFC67A-2151-47D1-B60F-CBFCFE4E3DCA}" destId="{F6DB4021-13E6-467F-A3F3-BA83C29C82F6}" srcOrd="3" destOrd="0" presId="urn:microsoft.com/office/officeart/2005/8/layout/default#5"/>
    <dgm:cxn modelId="{3E98C890-F236-4B3D-8B5A-42FDD7FF3F78}" type="presParOf" srcId="{A4CFC67A-2151-47D1-B60F-CBFCFE4E3DCA}" destId="{ECD1105B-45C9-4A56-9ED4-570FE5358D5F}" srcOrd="4" destOrd="0" presId="urn:microsoft.com/office/officeart/2005/8/layout/default#5"/>
    <dgm:cxn modelId="{2E46BACE-7B22-4E08-BDB6-66B9F1D8BE1B}" type="presParOf" srcId="{A4CFC67A-2151-47D1-B60F-CBFCFE4E3DCA}" destId="{F4088F1D-DB14-4657-8804-7FDD374EEADA}" srcOrd="5" destOrd="0" presId="urn:microsoft.com/office/officeart/2005/8/layout/default#5"/>
    <dgm:cxn modelId="{40F31364-4E91-49F5-9194-21187534AE35}" type="presParOf" srcId="{A4CFC67A-2151-47D1-B60F-CBFCFE4E3DCA}" destId="{B34D5BD3-F43E-4391-A749-DC8EDB65873F}" srcOrd="6" destOrd="0" presId="urn:microsoft.com/office/officeart/2005/8/layout/default#5"/>
    <dgm:cxn modelId="{F232D1A9-063B-47E4-BE95-C9A2489439CC}" type="presParOf" srcId="{A4CFC67A-2151-47D1-B60F-CBFCFE4E3DCA}" destId="{C802B291-0E0F-4812-B112-B2C4029A1BE9}" srcOrd="7" destOrd="0" presId="urn:microsoft.com/office/officeart/2005/8/layout/default#5"/>
    <dgm:cxn modelId="{7F465594-B586-4968-9E1C-486174063DC1}" type="presParOf" srcId="{A4CFC67A-2151-47D1-B60F-CBFCFE4E3DCA}" destId="{D7C81CDF-96F9-4761-B877-928782EE76A0}" srcOrd="8" destOrd="0" presId="urn:microsoft.com/office/officeart/2005/8/layout/default#5"/>
    <dgm:cxn modelId="{F669583B-25F3-45CB-BB39-F7D2C63DB662}" type="presParOf" srcId="{A4CFC67A-2151-47D1-B60F-CBFCFE4E3DCA}" destId="{87299893-FD16-4162-A0ED-529C2526B3CB}" srcOrd="9" destOrd="0" presId="urn:microsoft.com/office/officeart/2005/8/layout/default#5"/>
    <dgm:cxn modelId="{02F541CA-1E60-4811-ABE3-1588A08FE2C1}" type="presParOf" srcId="{A4CFC67A-2151-47D1-B60F-CBFCFE4E3DCA}" destId="{6E6571DC-4220-48AE-9256-0FC417500D9C}" srcOrd="10" destOrd="0" presId="urn:microsoft.com/office/officeart/2005/8/layout/default#5"/>
    <dgm:cxn modelId="{1D93A790-786D-45E2-A8DF-09386FA91EA5}" type="presParOf" srcId="{A4CFC67A-2151-47D1-B60F-CBFCFE4E3DCA}" destId="{4AEE3691-D05C-4C60-9CD3-0D1D0E66C65F}" srcOrd="11" destOrd="0" presId="urn:microsoft.com/office/officeart/2005/8/layout/default#5"/>
    <dgm:cxn modelId="{80A69FD9-14C9-4CD9-8B80-9DDEEB7A9A01}" type="presParOf" srcId="{A4CFC67A-2151-47D1-B60F-CBFCFE4E3DCA}" destId="{BA30A324-1B37-4AF0-A736-647EFE3221E5}" srcOrd="12" destOrd="0" presId="urn:microsoft.com/office/officeart/2005/8/layout/defaul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6" loCatId="list" qsTypeId="urn:microsoft.com/office/officeart/2005/8/quickstyle/simple2#6" qsCatId="simple" csTypeId="urn:microsoft.com/office/officeart/2005/8/colors/accent2_1#6"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位字段值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布尔值</a:t>
          </a:r>
          <a:endParaRPr lang="zh-CN" altLang="en-US" sz="2400" dirty="0">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a:ln>
          <a:noFill/>
        </a:ln>
      </dgm:spPr>
      <dgm:t>
        <a:bodyPr/>
        <a:lstStyle/>
        <a:p>
          <a:r>
            <a:rPr lang="en-US" altLang="zh-CN" sz="2400" dirty="0" smtClean="0">
              <a:solidFill>
                <a:schemeClr val="bg1"/>
              </a:solidFill>
              <a:latin typeface="手札体-简粗体" panose="03000700000000000000" pitchFamily="66" charset="-122"/>
              <a:ea typeface="手札体-简粗体" panose="03000700000000000000" pitchFamily="66" charset="-122"/>
            </a:rPr>
            <a:t>NULL</a:t>
          </a:r>
          <a:r>
            <a:rPr lang="zh-CN" altLang="en-US" sz="2400" dirty="0" smtClean="0">
              <a:solidFill>
                <a:schemeClr val="bg1"/>
              </a:solidFill>
              <a:latin typeface="手札体-简粗体" panose="03000700000000000000" pitchFamily="66" charset="-122"/>
              <a:ea typeface="手札体-简粗体" panose="03000700000000000000" pitchFamily="66" charset="-122"/>
            </a:rPr>
            <a:t>值</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553E1A36-99B2-4CB8-AD09-FBC5626B5685}" type="presOf" srcId="{5C643933-BE95-40DD-9ED3-37AAACCF4B7D}" destId="{ECD1105B-45C9-4A56-9ED4-570FE5358D5F}" srcOrd="0" destOrd="0" presId="urn:microsoft.com/office/officeart/2005/8/layout/default#6"/>
    <dgm:cxn modelId="{04D33C7F-015B-478D-ADB8-DE33F1F7686D}" srcId="{64B1FFD1-FE36-4B5B-966E-42B00B8DBF8C}" destId="{A3E46FC1-10BC-427B-A9FD-23F5FECA59C2}" srcOrd="4" destOrd="0" parTransId="{EE6FCF3D-FF67-444C-B6CE-562C03FC8883}" sibTransId="{6C51B4ED-5FD0-4DDB-A06F-C109EBE85014}"/>
    <dgm:cxn modelId="{E9EA80F6-FFB1-4802-A02D-7B6128560413}" srcId="{64B1FFD1-FE36-4B5B-966E-42B00B8DBF8C}" destId="{88E46FB1-1CE6-4A1F-865B-71EE6024C882}" srcOrd="5" destOrd="0" parTransId="{0FE963B1-3FB2-4E0E-9E48-E040CB95535F}" sibTransId="{43F1F3D4-862A-4970-AB93-3E8867F5DBFA}"/>
    <dgm:cxn modelId="{33A49A49-A7FF-4414-83F8-F12FB6FEBDF5}" type="presOf" srcId="{64B1FFD1-FE36-4B5B-966E-42B00B8DBF8C}" destId="{A4CFC67A-2151-47D1-B60F-CBFCFE4E3DCA}" srcOrd="0" destOrd="0" presId="urn:microsoft.com/office/officeart/2005/8/layout/default#6"/>
    <dgm:cxn modelId="{C7B8B449-5233-4EA3-8E2E-9F28CDC0D760}" srcId="{64B1FFD1-FE36-4B5B-966E-42B00B8DBF8C}" destId="{40AABB20-D400-402E-BFEA-3EDDBFBB38D2}" srcOrd="6" destOrd="0" parTransId="{38AE4D06-9F6C-4196-A5FE-9D688BEA1998}" sibTransId="{26037832-96C3-4ACD-8A09-16F020DA0BBA}"/>
    <dgm:cxn modelId="{EC98D07C-1C2E-422E-AE8B-8EB7CC6750A4}" type="presOf" srcId="{0581FB9C-4D58-4614-993A-324D6C3D561D}" destId="{B34D5BD3-F43E-4391-A749-DC8EDB65873F}" srcOrd="0" destOrd="0" presId="urn:microsoft.com/office/officeart/2005/8/layout/default#6"/>
    <dgm:cxn modelId="{055D3184-3D88-452D-A65F-AC1B6A1B405B}" srcId="{64B1FFD1-FE36-4B5B-966E-42B00B8DBF8C}" destId="{0581FB9C-4D58-4614-993A-324D6C3D561D}" srcOrd="3" destOrd="0" parTransId="{070D9BDE-C2E0-49DB-A11A-7573A71C7475}" sibTransId="{57B5B95E-D930-4162-8686-C1C71A33DF5A}"/>
    <dgm:cxn modelId="{7334F5EC-50ED-485A-9970-C5955D248DF4}" type="presOf" srcId="{E9EDA748-DED7-4614-A155-8D621C7ADA7B}" destId="{66610F0D-240B-4D7B-BF62-44019FC85522}" srcOrd="0" destOrd="0" presId="urn:microsoft.com/office/officeart/2005/8/layout/default#6"/>
    <dgm:cxn modelId="{A96D6B26-9E78-426E-BC3C-9A26D92AB971}" type="presOf" srcId="{A3E46FC1-10BC-427B-A9FD-23F5FECA59C2}" destId="{D7C81CDF-96F9-4761-B877-928782EE76A0}" srcOrd="0" destOrd="0" presId="urn:microsoft.com/office/officeart/2005/8/layout/default#6"/>
    <dgm:cxn modelId="{65077EF4-231B-426E-A579-CAF751481ED0}" type="presOf" srcId="{88E46FB1-1CE6-4A1F-865B-71EE6024C882}" destId="{6E6571DC-4220-48AE-9256-0FC417500D9C}" srcOrd="0" destOrd="0" presId="urn:microsoft.com/office/officeart/2005/8/layout/default#6"/>
    <dgm:cxn modelId="{723E155B-6A60-45B3-A384-166A231011DD}" type="presOf" srcId="{EDB80AFE-D982-4F12-9A12-F54558DE3F3B}" destId="{87544753-AF69-4F30-9620-330BF417D48B}" srcOrd="0" destOrd="0" presId="urn:microsoft.com/office/officeart/2005/8/layout/default#6"/>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9BA08EEA-5FA6-4A71-ABA7-E1812BFF63A2}" type="presOf" srcId="{40AABB20-D400-402E-BFEA-3EDDBFBB38D2}" destId="{BA30A324-1B37-4AF0-A736-647EFE3221E5}" srcOrd="0" destOrd="0" presId="urn:microsoft.com/office/officeart/2005/8/layout/default#6"/>
    <dgm:cxn modelId="{73560DAA-7F20-4376-BB59-9904AA80A29A}" srcId="{64B1FFD1-FE36-4B5B-966E-42B00B8DBF8C}" destId="{5C643933-BE95-40DD-9ED3-37AAACCF4B7D}" srcOrd="2" destOrd="0" parTransId="{049E5135-9DD1-4FFD-ADFF-D680E5C70AF3}" sibTransId="{BD50D6AB-4446-4ABD-8973-D7795F902821}"/>
    <dgm:cxn modelId="{C3B4AA5A-6BE0-472A-A34D-9AE700B288B5}" type="presParOf" srcId="{A4CFC67A-2151-47D1-B60F-CBFCFE4E3DCA}" destId="{66610F0D-240B-4D7B-BF62-44019FC85522}" srcOrd="0" destOrd="0" presId="urn:microsoft.com/office/officeart/2005/8/layout/default#6"/>
    <dgm:cxn modelId="{30EB4DAA-5117-4DB2-9DAF-82EE31005A0A}" type="presParOf" srcId="{A4CFC67A-2151-47D1-B60F-CBFCFE4E3DCA}" destId="{76AAB1B2-A225-4BBD-9900-5D494BF3F51E}" srcOrd="1" destOrd="0" presId="urn:microsoft.com/office/officeart/2005/8/layout/default#6"/>
    <dgm:cxn modelId="{DBB0B4F1-E797-48B3-B8E7-1FF56E0671CE}" type="presParOf" srcId="{A4CFC67A-2151-47D1-B60F-CBFCFE4E3DCA}" destId="{87544753-AF69-4F30-9620-330BF417D48B}" srcOrd="2" destOrd="0" presId="urn:microsoft.com/office/officeart/2005/8/layout/default#6"/>
    <dgm:cxn modelId="{A23911C4-B3F7-4E62-9658-D6055C8855D7}" type="presParOf" srcId="{A4CFC67A-2151-47D1-B60F-CBFCFE4E3DCA}" destId="{F6DB4021-13E6-467F-A3F3-BA83C29C82F6}" srcOrd="3" destOrd="0" presId="urn:microsoft.com/office/officeart/2005/8/layout/default#6"/>
    <dgm:cxn modelId="{58FDCC2C-17E8-44EC-A1B2-A4738EBCD4DF}" type="presParOf" srcId="{A4CFC67A-2151-47D1-B60F-CBFCFE4E3DCA}" destId="{ECD1105B-45C9-4A56-9ED4-570FE5358D5F}" srcOrd="4" destOrd="0" presId="urn:microsoft.com/office/officeart/2005/8/layout/default#6"/>
    <dgm:cxn modelId="{787C9D58-C7F0-4A91-995D-B280515EF926}" type="presParOf" srcId="{A4CFC67A-2151-47D1-B60F-CBFCFE4E3DCA}" destId="{F4088F1D-DB14-4657-8804-7FDD374EEADA}" srcOrd="5" destOrd="0" presId="urn:microsoft.com/office/officeart/2005/8/layout/default#6"/>
    <dgm:cxn modelId="{C0E70251-0F85-42F4-A104-0C1B8D082F6C}" type="presParOf" srcId="{A4CFC67A-2151-47D1-B60F-CBFCFE4E3DCA}" destId="{B34D5BD3-F43E-4391-A749-DC8EDB65873F}" srcOrd="6" destOrd="0" presId="urn:microsoft.com/office/officeart/2005/8/layout/default#6"/>
    <dgm:cxn modelId="{93526C61-F203-4802-B522-4CA38BEBC138}" type="presParOf" srcId="{A4CFC67A-2151-47D1-B60F-CBFCFE4E3DCA}" destId="{C802B291-0E0F-4812-B112-B2C4029A1BE9}" srcOrd="7" destOrd="0" presId="urn:microsoft.com/office/officeart/2005/8/layout/default#6"/>
    <dgm:cxn modelId="{DCD5AFD9-AC8D-4EE1-8056-FFD51A0DD30E}" type="presParOf" srcId="{A4CFC67A-2151-47D1-B60F-CBFCFE4E3DCA}" destId="{D7C81CDF-96F9-4761-B877-928782EE76A0}" srcOrd="8" destOrd="0" presId="urn:microsoft.com/office/officeart/2005/8/layout/default#6"/>
    <dgm:cxn modelId="{A334BEE5-7004-4D59-909A-3F3D75D6C252}" type="presParOf" srcId="{A4CFC67A-2151-47D1-B60F-CBFCFE4E3DCA}" destId="{87299893-FD16-4162-A0ED-529C2526B3CB}" srcOrd="9" destOrd="0" presId="urn:microsoft.com/office/officeart/2005/8/layout/default#6"/>
    <dgm:cxn modelId="{E35EDC03-AE9B-4F96-B115-835C14F23A3F}" type="presParOf" srcId="{A4CFC67A-2151-47D1-B60F-CBFCFE4E3DCA}" destId="{6E6571DC-4220-48AE-9256-0FC417500D9C}" srcOrd="10" destOrd="0" presId="urn:microsoft.com/office/officeart/2005/8/layout/default#6"/>
    <dgm:cxn modelId="{C217C952-46AC-4C18-8F4D-80537FAA35C0}" type="presParOf" srcId="{A4CFC67A-2151-47D1-B60F-CBFCFE4E3DCA}" destId="{4AEE3691-D05C-4C60-9CD3-0D1D0E66C65F}" srcOrd="11" destOrd="0" presId="urn:microsoft.com/office/officeart/2005/8/layout/default#6"/>
    <dgm:cxn modelId="{08589C17-398B-4E17-8591-2CB25784E810}" type="presParOf" srcId="{A4CFC67A-2151-47D1-B60F-CBFCFE4E3DCA}" destId="{BA30A324-1B37-4AF0-A736-647EFE3221E5}" srcOrd="12"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7" loCatId="list" qsTypeId="urn:microsoft.com/office/officeart/2005/8/quickstyle/simple2#7" qsCatId="simple" csTypeId="urn:microsoft.com/office/officeart/2005/8/colors/accent2_1#7"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位字段值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布尔值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dgm:t>
        <a:bodyPr/>
        <a:lstStyle/>
        <a:p>
          <a:r>
            <a:rPr lang="en-US" altLang="zh-CN" sz="2400" dirty="0" smtClean="0">
              <a:latin typeface="微软雅黑" panose="020B0503020204020204" charset="-122"/>
              <a:ea typeface="微软雅黑" panose="020B0503020204020204" charset="-122"/>
            </a:rPr>
            <a:t>NULL</a:t>
          </a:r>
          <a:r>
            <a:rPr lang="zh-CN" altLang="en-US" sz="2400" dirty="0" smtClean="0">
              <a:latin typeface="微软雅黑" panose="020B0503020204020204" charset="-122"/>
              <a:ea typeface="微软雅黑" panose="020B0503020204020204" charset="-122"/>
            </a:rPr>
            <a:t>值</a:t>
          </a:r>
          <a:endParaRPr lang="zh-CN" altLang="en-US" sz="2400" dirty="0">
            <a:latin typeface="微软雅黑" panose="020B0503020204020204" charset="-122"/>
            <a:ea typeface="微软雅黑" panose="020B0503020204020204"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F312E58A-55FC-4AF2-8BA9-1B6EEE9345DB}" type="presOf" srcId="{0581FB9C-4D58-4614-993A-324D6C3D561D}" destId="{B34D5BD3-F43E-4391-A749-DC8EDB65873F}" srcOrd="0" destOrd="0" presId="urn:microsoft.com/office/officeart/2005/8/layout/default#7"/>
    <dgm:cxn modelId="{04D33C7F-015B-478D-ADB8-DE33F1F7686D}" srcId="{64B1FFD1-FE36-4B5B-966E-42B00B8DBF8C}" destId="{A3E46FC1-10BC-427B-A9FD-23F5FECA59C2}" srcOrd="4" destOrd="0" parTransId="{EE6FCF3D-FF67-444C-B6CE-562C03FC8883}" sibTransId="{6C51B4ED-5FD0-4DDB-A06F-C109EBE85014}"/>
    <dgm:cxn modelId="{5DEAA15B-9476-4E3C-ACFF-F80EBDCEED4B}" type="presOf" srcId="{40AABB20-D400-402E-BFEA-3EDDBFBB38D2}" destId="{BA30A324-1B37-4AF0-A736-647EFE3221E5}" srcOrd="0" destOrd="0" presId="urn:microsoft.com/office/officeart/2005/8/layout/default#7"/>
    <dgm:cxn modelId="{FC180FC1-2694-4485-AF57-A8C0D5730A6D}" type="presOf" srcId="{A3E46FC1-10BC-427B-A9FD-23F5FECA59C2}" destId="{D7C81CDF-96F9-4761-B877-928782EE76A0}" srcOrd="0" destOrd="0" presId="urn:microsoft.com/office/officeart/2005/8/layout/default#7"/>
    <dgm:cxn modelId="{E9EA80F6-FFB1-4802-A02D-7B6128560413}" srcId="{64B1FFD1-FE36-4B5B-966E-42B00B8DBF8C}" destId="{88E46FB1-1CE6-4A1F-865B-71EE6024C882}" srcOrd="5" destOrd="0" parTransId="{0FE963B1-3FB2-4E0E-9E48-E040CB95535F}" sibTransId="{43F1F3D4-862A-4970-AB93-3E8867F5DBFA}"/>
    <dgm:cxn modelId="{51FD8AE1-F541-4DEF-88B6-85FDB7E2B5FC}" type="presOf" srcId="{E9EDA748-DED7-4614-A155-8D621C7ADA7B}" destId="{66610F0D-240B-4D7B-BF62-44019FC85522}" srcOrd="0" destOrd="0" presId="urn:microsoft.com/office/officeart/2005/8/layout/default#7"/>
    <dgm:cxn modelId="{FECB8755-30AA-4321-9709-7DB215305D2D}" type="presOf" srcId="{88E46FB1-1CE6-4A1F-865B-71EE6024C882}" destId="{6E6571DC-4220-48AE-9256-0FC417500D9C}" srcOrd="0" destOrd="0" presId="urn:microsoft.com/office/officeart/2005/8/layout/default#7"/>
    <dgm:cxn modelId="{C7B8B449-5233-4EA3-8E2E-9F28CDC0D760}" srcId="{64B1FFD1-FE36-4B5B-966E-42B00B8DBF8C}" destId="{40AABB20-D400-402E-BFEA-3EDDBFBB38D2}" srcOrd="6" destOrd="0" parTransId="{38AE4D06-9F6C-4196-A5FE-9D688BEA1998}" sibTransId="{26037832-96C3-4ACD-8A09-16F020DA0BBA}"/>
    <dgm:cxn modelId="{055D3184-3D88-452D-A65F-AC1B6A1B405B}" srcId="{64B1FFD1-FE36-4B5B-966E-42B00B8DBF8C}" destId="{0581FB9C-4D58-4614-993A-324D6C3D561D}" srcOrd="3" destOrd="0" parTransId="{070D9BDE-C2E0-49DB-A11A-7573A71C7475}" sibTransId="{57B5B95E-D930-4162-8686-C1C71A33DF5A}"/>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40063B54-92F6-4BD4-BBD3-DF91F6044E57}" type="presOf" srcId="{64B1FFD1-FE36-4B5B-966E-42B00B8DBF8C}" destId="{A4CFC67A-2151-47D1-B60F-CBFCFE4E3DCA}" srcOrd="0" destOrd="0" presId="urn:microsoft.com/office/officeart/2005/8/layout/default#7"/>
    <dgm:cxn modelId="{1922CCA7-8040-4A44-9381-A805795E8977}" type="presOf" srcId="{EDB80AFE-D982-4F12-9A12-F54558DE3F3B}" destId="{87544753-AF69-4F30-9620-330BF417D48B}" srcOrd="0" destOrd="0" presId="urn:microsoft.com/office/officeart/2005/8/layout/default#7"/>
    <dgm:cxn modelId="{244D4AA7-B6AC-4EBD-BAE1-82A403EFFB4E}" type="presOf" srcId="{5C643933-BE95-40DD-9ED3-37AAACCF4B7D}" destId="{ECD1105B-45C9-4A56-9ED4-570FE5358D5F}" srcOrd="0" destOrd="0" presId="urn:microsoft.com/office/officeart/2005/8/layout/default#7"/>
    <dgm:cxn modelId="{73560DAA-7F20-4376-BB59-9904AA80A29A}" srcId="{64B1FFD1-FE36-4B5B-966E-42B00B8DBF8C}" destId="{5C643933-BE95-40DD-9ED3-37AAACCF4B7D}" srcOrd="2" destOrd="0" parTransId="{049E5135-9DD1-4FFD-ADFF-D680E5C70AF3}" sibTransId="{BD50D6AB-4446-4ABD-8973-D7795F902821}"/>
    <dgm:cxn modelId="{C5A1D35C-3239-4FF4-A095-BAC7E5A6A9DD}" type="presParOf" srcId="{A4CFC67A-2151-47D1-B60F-CBFCFE4E3DCA}" destId="{66610F0D-240B-4D7B-BF62-44019FC85522}" srcOrd="0" destOrd="0" presId="urn:microsoft.com/office/officeart/2005/8/layout/default#7"/>
    <dgm:cxn modelId="{85659867-D968-4AD9-8BE0-1FEF819172C5}" type="presParOf" srcId="{A4CFC67A-2151-47D1-B60F-CBFCFE4E3DCA}" destId="{76AAB1B2-A225-4BBD-9900-5D494BF3F51E}" srcOrd="1" destOrd="0" presId="urn:microsoft.com/office/officeart/2005/8/layout/default#7"/>
    <dgm:cxn modelId="{0B46CBE4-C580-47C8-8C03-E1E32FF6E5B4}" type="presParOf" srcId="{A4CFC67A-2151-47D1-B60F-CBFCFE4E3DCA}" destId="{87544753-AF69-4F30-9620-330BF417D48B}" srcOrd="2" destOrd="0" presId="urn:microsoft.com/office/officeart/2005/8/layout/default#7"/>
    <dgm:cxn modelId="{300F6840-E579-4BBC-BB9E-212942D52620}" type="presParOf" srcId="{A4CFC67A-2151-47D1-B60F-CBFCFE4E3DCA}" destId="{F6DB4021-13E6-467F-A3F3-BA83C29C82F6}" srcOrd="3" destOrd="0" presId="urn:microsoft.com/office/officeart/2005/8/layout/default#7"/>
    <dgm:cxn modelId="{A4DB6A94-85E1-4868-859B-E35D709BB927}" type="presParOf" srcId="{A4CFC67A-2151-47D1-B60F-CBFCFE4E3DCA}" destId="{ECD1105B-45C9-4A56-9ED4-570FE5358D5F}" srcOrd="4" destOrd="0" presId="urn:microsoft.com/office/officeart/2005/8/layout/default#7"/>
    <dgm:cxn modelId="{ED672178-77DB-4117-B151-DA38A21EE026}" type="presParOf" srcId="{A4CFC67A-2151-47D1-B60F-CBFCFE4E3DCA}" destId="{F4088F1D-DB14-4657-8804-7FDD374EEADA}" srcOrd="5" destOrd="0" presId="urn:microsoft.com/office/officeart/2005/8/layout/default#7"/>
    <dgm:cxn modelId="{C86F5A5F-6789-4846-AAAF-19FE366689B4}" type="presParOf" srcId="{A4CFC67A-2151-47D1-B60F-CBFCFE4E3DCA}" destId="{B34D5BD3-F43E-4391-A749-DC8EDB65873F}" srcOrd="6" destOrd="0" presId="urn:microsoft.com/office/officeart/2005/8/layout/default#7"/>
    <dgm:cxn modelId="{48291BCC-8408-44B7-9C79-E8D8F82BBF75}" type="presParOf" srcId="{A4CFC67A-2151-47D1-B60F-CBFCFE4E3DCA}" destId="{C802B291-0E0F-4812-B112-B2C4029A1BE9}" srcOrd="7" destOrd="0" presId="urn:microsoft.com/office/officeart/2005/8/layout/default#7"/>
    <dgm:cxn modelId="{0D2C63A9-05F3-4379-95AA-027186FA3393}" type="presParOf" srcId="{A4CFC67A-2151-47D1-B60F-CBFCFE4E3DCA}" destId="{D7C81CDF-96F9-4761-B877-928782EE76A0}" srcOrd="8" destOrd="0" presId="urn:microsoft.com/office/officeart/2005/8/layout/default#7"/>
    <dgm:cxn modelId="{ED28D21A-E63D-4AAA-8C58-839FA1C70CD5}" type="presParOf" srcId="{A4CFC67A-2151-47D1-B60F-CBFCFE4E3DCA}" destId="{87299893-FD16-4162-A0ED-529C2526B3CB}" srcOrd="9" destOrd="0" presId="urn:microsoft.com/office/officeart/2005/8/layout/default#7"/>
    <dgm:cxn modelId="{3D4D884D-CCCE-4371-86CA-AAD01E29475B}" type="presParOf" srcId="{A4CFC67A-2151-47D1-B60F-CBFCFE4E3DCA}" destId="{6E6571DC-4220-48AE-9256-0FC417500D9C}" srcOrd="10" destOrd="0" presId="urn:microsoft.com/office/officeart/2005/8/layout/default#7"/>
    <dgm:cxn modelId="{17BA8C76-D6B6-45D9-BD85-08AF018BDAB0}" type="presParOf" srcId="{A4CFC67A-2151-47D1-B60F-CBFCFE4E3DCA}" destId="{4AEE3691-D05C-4C60-9CD3-0D1D0E66C65F}" srcOrd="11" destOrd="0" presId="urn:microsoft.com/office/officeart/2005/8/layout/default#7"/>
    <dgm:cxn modelId="{F4D0A16E-0051-4968-A021-6C744E9CCC33}" type="presParOf" srcId="{A4CFC67A-2151-47D1-B60F-CBFCFE4E3DCA}" destId="{BA30A324-1B37-4AF0-A736-647EFE3221E5}" srcOrd="12" destOrd="0" presId="urn:microsoft.com/office/officeart/2005/8/layout/defaul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8" loCatId="list" qsTypeId="urn:microsoft.com/office/officeart/2005/8/quickstyle/simple2#8" qsCatId="simple" csTypeId="urn:microsoft.com/office/officeart/2005/8/colors/accent2_1#8"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en-US" altLang="zh-CN"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a:t>
          </a:r>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  ）值</a:t>
          </a:r>
          <a:endParaRPr lang="zh-CN" altLang="en-US" sz="2400" dirty="0">
            <a:latin typeface="手札体-简粗体" panose="03000700000000000000" pitchFamily="66" charset="-122"/>
            <a:ea typeface="手札体-简粗体" panose="03000700000000000000" pitchFamily="66"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4D33C7F-015B-478D-ADB8-DE33F1F7686D}" srcId="{64B1FFD1-FE36-4B5B-966E-42B00B8DBF8C}" destId="{A3E46FC1-10BC-427B-A9FD-23F5FECA59C2}" srcOrd="4" destOrd="0" parTransId="{EE6FCF3D-FF67-444C-B6CE-562C03FC8883}" sibTransId="{6C51B4ED-5FD0-4DDB-A06F-C109EBE85014}"/>
    <dgm:cxn modelId="{6D5B7EA3-B53C-4D75-B3FC-5A5F01D42873}" type="presOf" srcId="{EDB80AFE-D982-4F12-9A12-F54558DE3F3B}" destId="{87544753-AF69-4F30-9620-330BF417D48B}" srcOrd="0" destOrd="0" presId="urn:microsoft.com/office/officeart/2005/8/layout/default#8"/>
    <dgm:cxn modelId="{E9EA80F6-FFB1-4802-A02D-7B6128560413}" srcId="{64B1FFD1-FE36-4B5B-966E-42B00B8DBF8C}" destId="{88E46FB1-1CE6-4A1F-865B-71EE6024C882}" srcOrd="5" destOrd="0" parTransId="{0FE963B1-3FB2-4E0E-9E48-E040CB95535F}" sibTransId="{43F1F3D4-862A-4970-AB93-3E8867F5DBFA}"/>
    <dgm:cxn modelId="{040D25F4-EF75-4002-9772-58F8E8D364F4}" type="presOf" srcId="{64B1FFD1-FE36-4B5B-966E-42B00B8DBF8C}" destId="{A4CFC67A-2151-47D1-B60F-CBFCFE4E3DCA}" srcOrd="0" destOrd="0" presId="urn:microsoft.com/office/officeart/2005/8/layout/default#8"/>
    <dgm:cxn modelId="{C7B8B449-5233-4EA3-8E2E-9F28CDC0D760}" srcId="{64B1FFD1-FE36-4B5B-966E-42B00B8DBF8C}" destId="{40AABB20-D400-402E-BFEA-3EDDBFBB38D2}" srcOrd="6" destOrd="0" parTransId="{38AE4D06-9F6C-4196-A5FE-9D688BEA1998}" sibTransId="{26037832-96C3-4ACD-8A09-16F020DA0BBA}"/>
    <dgm:cxn modelId="{4B3A9D0D-60D3-4717-B85D-D5D82FBDC452}" type="presOf" srcId="{E9EDA748-DED7-4614-A155-8D621C7ADA7B}" destId="{66610F0D-240B-4D7B-BF62-44019FC85522}" srcOrd="0" destOrd="0" presId="urn:microsoft.com/office/officeart/2005/8/layout/default#8"/>
    <dgm:cxn modelId="{055D3184-3D88-452D-A65F-AC1B6A1B405B}" srcId="{64B1FFD1-FE36-4B5B-966E-42B00B8DBF8C}" destId="{0581FB9C-4D58-4614-993A-324D6C3D561D}" srcOrd="3" destOrd="0" parTransId="{070D9BDE-C2E0-49DB-A11A-7573A71C7475}" sibTransId="{57B5B95E-D930-4162-8686-C1C71A33DF5A}"/>
    <dgm:cxn modelId="{58F6A928-6F78-49CA-8B5E-AAB6557260C5}" type="presOf" srcId="{0581FB9C-4D58-4614-993A-324D6C3D561D}" destId="{B34D5BD3-F43E-4391-A749-DC8EDB65873F}" srcOrd="0" destOrd="0" presId="urn:microsoft.com/office/officeart/2005/8/layout/default#8"/>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B0924EC3-3F98-4D6F-88D1-147F7BEE266C}" type="presOf" srcId="{A3E46FC1-10BC-427B-A9FD-23F5FECA59C2}" destId="{D7C81CDF-96F9-4761-B877-928782EE76A0}" srcOrd="0" destOrd="0" presId="urn:microsoft.com/office/officeart/2005/8/layout/default#8"/>
    <dgm:cxn modelId="{D8B08A2B-659D-44D5-9A7E-46B845F47659}" type="presOf" srcId="{88E46FB1-1CE6-4A1F-865B-71EE6024C882}" destId="{6E6571DC-4220-48AE-9256-0FC417500D9C}" srcOrd="0" destOrd="0" presId="urn:microsoft.com/office/officeart/2005/8/layout/default#8"/>
    <dgm:cxn modelId="{9DAD1780-C01D-435E-8D5A-7711798C640F}" type="presOf" srcId="{5C643933-BE95-40DD-9ED3-37AAACCF4B7D}" destId="{ECD1105B-45C9-4A56-9ED4-570FE5358D5F}" srcOrd="0" destOrd="0" presId="urn:microsoft.com/office/officeart/2005/8/layout/default#8"/>
    <dgm:cxn modelId="{B28A3720-5D14-49B7-BFBB-D09FCDFF656B}" type="presOf" srcId="{40AABB20-D400-402E-BFEA-3EDDBFBB38D2}" destId="{BA30A324-1B37-4AF0-A736-647EFE3221E5}" srcOrd="0" destOrd="0" presId="urn:microsoft.com/office/officeart/2005/8/layout/default#8"/>
    <dgm:cxn modelId="{73560DAA-7F20-4376-BB59-9904AA80A29A}" srcId="{64B1FFD1-FE36-4B5B-966E-42B00B8DBF8C}" destId="{5C643933-BE95-40DD-9ED3-37AAACCF4B7D}" srcOrd="2" destOrd="0" parTransId="{049E5135-9DD1-4FFD-ADFF-D680E5C70AF3}" sibTransId="{BD50D6AB-4446-4ABD-8973-D7795F902821}"/>
    <dgm:cxn modelId="{AA46523A-261B-4D35-9EE1-E018A55D7EC7}" type="presParOf" srcId="{A4CFC67A-2151-47D1-B60F-CBFCFE4E3DCA}" destId="{66610F0D-240B-4D7B-BF62-44019FC85522}" srcOrd="0" destOrd="0" presId="urn:microsoft.com/office/officeart/2005/8/layout/default#8"/>
    <dgm:cxn modelId="{926D359B-1E0B-4EEA-BC72-29B3BAB7605B}" type="presParOf" srcId="{A4CFC67A-2151-47D1-B60F-CBFCFE4E3DCA}" destId="{76AAB1B2-A225-4BBD-9900-5D494BF3F51E}" srcOrd="1" destOrd="0" presId="urn:microsoft.com/office/officeart/2005/8/layout/default#8"/>
    <dgm:cxn modelId="{9089A8FB-E236-413B-BCB7-71987F98EDB4}" type="presParOf" srcId="{A4CFC67A-2151-47D1-B60F-CBFCFE4E3DCA}" destId="{87544753-AF69-4F30-9620-330BF417D48B}" srcOrd="2" destOrd="0" presId="urn:microsoft.com/office/officeart/2005/8/layout/default#8"/>
    <dgm:cxn modelId="{E76793FC-58C5-43B9-AA46-EBE2410AAD85}" type="presParOf" srcId="{A4CFC67A-2151-47D1-B60F-CBFCFE4E3DCA}" destId="{F6DB4021-13E6-467F-A3F3-BA83C29C82F6}" srcOrd="3" destOrd="0" presId="urn:microsoft.com/office/officeart/2005/8/layout/default#8"/>
    <dgm:cxn modelId="{62D2D591-35E3-4490-BF41-D93AA7BD9FD7}" type="presParOf" srcId="{A4CFC67A-2151-47D1-B60F-CBFCFE4E3DCA}" destId="{ECD1105B-45C9-4A56-9ED4-570FE5358D5F}" srcOrd="4" destOrd="0" presId="urn:microsoft.com/office/officeart/2005/8/layout/default#8"/>
    <dgm:cxn modelId="{9766D8DC-69FE-44EA-ADDF-4644F502F16B}" type="presParOf" srcId="{A4CFC67A-2151-47D1-B60F-CBFCFE4E3DCA}" destId="{F4088F1D-DB14-4657-8804-7FDD374EEADA}" srcOrd="5" destOrd="0" presId="urn:microsoft.com/office/officeart/2005/8/layout/default#8"/>
    <dgm:cxn modelId="{E2C41BD6-751B-4737-9C08-9DAD5CE108F5}" type="presParOf" srcId="{A4CFC67A-2151-47D1-B60F-CBFCFE4E3DCA}" destId="{B34D5BD3-F43E-4391-A749-DC8EDB65873F}" srcOrd="6" destOrd="0" presId="urn:microsoft.com/office/officeart/2005/8/layout/default#8"/>
    <dgm:cxn modelId="{E077815D-A9A0-4C30-AF15-387727695F1B}" type="presParOf" srcId="{A4CFC67A-2151-47D1-B60F-CBFCFE4E3DCA}" destId="{C802B291-0E0F-4812-B112-B2C4029A1BE9}" srcOrd="7" destOrd="0" presId="urn:microsoft.com/office/officeart/2005/8/layout/default#8"/>
    <dgm:cxn modelId="{761CC914-1BEE-4C6A-857C-3C8F3E4DB463}" type="presParOf" srcId="{A4CFC67A-2151-47D1-B60F-CBFCFE4E3DCA}" destId="{D7C81CDF-96F9-4761-B877-928782EE76A0}" srcOrd="8" destOrd="0" presId="urn:microsoft.com/office/officeart/2005/8/layout/default#8"/>
    <dgm:cxn modelId="{EF45D083-7CB8-4BAD-B78D-3B2BA0210715}" type="presParOf" srcId="{A4CFC67A-2151-47D1-B60F-CBFCFE4E3DCA}" destId="{87299893-FD16-4162-A0ED-529C2526B3CB}" srcOrd="9" destOrd="0" presId="urn:microsoft.com/office/officeart/2005/8/layout/default#8"/>
    <dgm:cxn modelId="{5383FB4D-E050-41F7-8982-08978E653C5B}" type="presParOf" srcId="{A4CFC67A-2151-47D1-B60F-CBFCFE4E3DCA}" destId="{6E6571DC-4220-48AE-9256-0FC417500D9C}" srcOrd="10" destOrd="0" presId="urn:microsoft.com/office/officeart/2005/8/layout/default#8"/>
    <dgm:cxn modelId="{006E90AB-74DF-4F3E-8C19-713BCB8A4371}" type="presParOf" srcId="{A4CFC67A-2151-47D1-B60F-CBFCFE4E3DCA}" destId="{4AEE3691-D05C-4C60-9CD3-0D1D0E66C65F}" srcOrd="11" destOrd="0" presId="urn:microsoft.com/office/officeart/2005/8/layout/default#8"/>
    <dgm:cxn modelId="{603C27B5-6AD6-414A-A2F8-107693F665EE}" type="presParOf" srcId="{A4CFC67A-2151-47D1-B60F-CBFCFE4E3DCA}" destId="{BA30A324-1B37-4AF0-A736-647EFE3221E5}" srcOrd="12" destOrd="0" presId="urn:microsoft.com/office/officeart/2005/8/layout/default#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B1FFD1-FE36-4B5B-966E-42B00B8DBF8C}" type="doc">
      <dgm:prSet loTypeId="urn:microsoft.com/office/officeart/2005/8/layout/default#9" loCatId="list" qsTypeId="urn:microsoft.com/office/officeart/2005/8/quickstyle/simple2#9" qsCatId="simple" csTypeId="urn:microsoft.com/office/officeart/2005/8/colors/accent2_1#9" csCatId="accent2" phldr="1"/>
      <dgm:spPr/>
      <dgm:t>
        <a:bodyPr/>
        <a:lstStyle/>
        <a:p>
          <a:endParaRPr lang="zh-CN" altLang="en-US"/>
        </a:p>
      </dgm:t>
    </dgm:pt>
    <dgm:pt modelId="{E9EDA748-DED7-4614-A155-8D621C7ADA7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字符串常量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A98A23C-952F-4B94-9F3E-4A8099EA6D22}" type="par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AE5E923-8125-4052-91E9-7A7043F4626B}" type="sibTrans" cxnId="{747C0022-F4E1-49A7-91FF-99CF62D5832E}">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B80AFE-D982-4F12-9A12-F54558DE3F3B}">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数值常量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151DE79B-2D8F-40A0-8914-37E5916101E5}" type="par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4103FED-53EC-40F6-BEA0-2FD0FD2B3C0C}" type="sibTrans" cxnId="{43559101-889A-4E98-BA1D-DE8633ADF1F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C643933-BE95-40DD-9ED3-37AAACCF4B7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十六进制常量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49E5135-9DD1-4FFD-ADFF-D680E5C70AF3}" type="par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BD50D6AB-4446-4ABD-8973-D7795F902821}" type="sibTrans" cxnId="{73560DAA-7F20-4376-BB59-9904AA80A29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0581FB9C-4D58-4614-993A-324D6C3D561D}">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时间日期常量</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70D9BDE-C2E0-49DB-A11A-7573A71C7475}" type="par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57B5B95E-D930-4162-8686-C1C71A33DF5A}" type="sibTrans" cxnId="{055D3184-3D88-452D-A65F-AC1B6A1B405B}">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3E46FC1-10BC-427B-A9FD-23F5FECA59C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位字段值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EE6FCF3D-FF67-444C-B6CE-562C03FC8883}" type="par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C51B4ED-5FD0-4DDB-A06F-C109EBE85014}" type="sibTrans" cxnId="{04D33C7F-015B-478D-ADB8-DE33F1F7686D}">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88E46FB1-1CE6-4A1F-865B-71EE6024C882}">
      <dgm:prSet phldrT="[文本]" custT="1"/>
      <dgm:spPr>
        <a:ln>
          <a:solidFill>
            <a:schemeClr val="tx1">
              <a:lumMod val="50000"/>
              <a:lumOff val="50000"/>
            </a:schemeClr>
          </a:solidFill>
        </a:ln>
      </dgm:spPr>
      <dgm:t>
        <a:bodyPr/>
        <a:lstStyle/>
        <a:p>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布尔值</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0FE963B1-3FB2-4E0E-9E48-E040CB95535F}" type="par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3F1F3D4-862A-4970-AB93-3E8867F5DBFA}" type="sibTrans" cxnId="{E9EA80F6-FFB1-4802-A02D-7B612856041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40AABB20-D400-402E-BFEA-3EDDBFBB38D2}">
      <dgm:prSet phldrT="[文本]" custT="1"/>
      <dgm:spPr/>
      <dgm:t>
        <a:bodyPr/>
        <a:lstStyle/>
        <a:p>
          <a:r>
            <a:rPr lang="en-US" altLang="zh-CN" sz="2400" dirty="0" smtClean="0">
              <a:latin typeface="微软雅黑" panose="020B0503020204020204" charset="-122"/>
              <a:ea typeface="微软雅黑" panose="020B0503020204020204" charset="-122"/>
            </a:rPr>
            <a:t>NULL</a:t>
          </a:r>
          <a:r>
            <a:rPr lang="zh-CN" altLang="en-US" sz="2400" dirty="0" smtClean="0">
              <a:latin typeface="微软雅黑" panose="020B0503020204020204" charset="-122"/>
              <a:ea typeface="微软雅黑" panose="020B0503020204020204" charset="-122"/>
            </a:rPr>
            <a:t>值</a:t>
          </a:r>
          <a:endParaRPr lang="zh-CN" altLang="en-US" sz="2400" dirty="0">
            <a:latin typeface="微软雅黑" panose="020B0503020204020204" charset="-122"/>
            <a:ea typeface="微软雅黑" panose="020B0503020204020204" charset="-122"/>
          </a:endParaRPr>
        </a:p>
      </dgm:t>
    </dgm:pt>
    <dgm:pt modelId="{38AE4D06-9F6C-4196-A5FE-9D688BEA1998}" type="par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26037832-96C3-4ACD-8A09-16F020DA0BBA}" type="sibTrans" cxnId="{C7B8B449-5233-4EA3-8E2E-9F28CDC0D760}">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4CFC67A-2151-47D1-B60F-CBFCFE4E3DCA}" type="pres">
      <dgm:prSet presAssocID="{64B1FFD1-FE36-4B5B-966E-42B00B8DBF8C}" presName="diagram" presStyleCnt="0">
        <dgm:presLayoutVars>
          <dgm:dir/>
          <dgm:resizeHandles val="exact"/>
        </dgm:presLayoutVars>
      </dgm:prSet>
      <dgm:spPr/>
      <dgm:t>
        <a:bodyPr/>
        <a:lstStyle/>
        <a:p>
          <a:endParaRPr lang="zh-CN" altLang="en-US"/>
        </a:p>
      </dgm:t>
    </dgm:pt>
    <dgm:pt modelId="{66610F0D-240B-4D7B-BF62-44019FC85522}" type="pres">
      <dgm:prSet presAssocID="{E9EDA748-DED7-4614-A155-8D621C7ADA7B}" presName="node" presStyleLbl="node1" presStyleIdx="0" presStyleCnt="7">
        <dgm:presLayoutVars>
          <dgm:bulletEnabled val="1"/>
        </dgm:presLayoutVars>
      </dgm:prSet>
      <dgm:spPr/>
      <dgm:t>
        <a:bodyPr/>
        <a:lstStyle/>
        <a:p>
          <a:endParaRPr lang="zh-CN" altLang="en-US"/>
        </a:p>
      </dgm:t>
    </dgm:pt>
    <dgm:pt modelId="{76AAB1B2-A225-4BBD-9900-5D494BF3F51E}" type="pres">
      <dgm:prSet presAssocID="{EAE5E923-8125-4052-91E9-7A7043F4626B}" presName="sibTrans" presStyleCnt="0"/>
      <dgm:spPr/>
    </dgm:pt>
    <dgm:pt modelId="{87544753-AF69-4F30-9620-330BF417D48B}" type="pres">
      <dgm:prSet presAssocID="{EDB80AFE-D982-4F12-9A12-F54558DE3F3B}" presName="node" presStyleLbl="node1" presStyleIdx="1" presStyleCnt="7">
        <dgm:presLayoutVars>
          <dgm:bulletEnabled val="1"/>
        </dgm:presLayoutVars>
      </dgm:prSet>
      <dgm:spPr/>
      <dgm:t>
        <a:bodyPr/>
        <a:lstStyle/>
        <a:p>
          <a:endParaRPr lang="zh-CN" altLang="en-US"/>
        </a:p>
      </dgm:t>
    </dgm:pt>
    <dgm:pt modelId="{F6DB4021-13E6-467F-A3F3-BA83C29C82F6}" type="pres">
      <dgm:prSet presAssocID="{54103FED-53EC-40F6-BEA0-2FD0FD2B3C0C}" presName="sibTrans" presStyleCnt="0"/>
      <dgm:spPr/>
    </dgm:pt>
    <dgm:pt modelId="{ECD1105B-45C9-4A56-9ED4-570FE5358D5F}" type="pres">
      <dgm:prSet presAssocID="{5C643933-BE95-40DD-9ED3-37AAACCF4B7D}" presName="node" presStyleLbl="node1" presStyleIdx="2" presStyleCnt="7">
        <dgm:presLayoutVars>
          <dgm:bulletEnabled val="1"/>
        </dgm:presLayoutVars>
      </dgm:prSet>
      <dgm:spPr/>
      <dgm:t>
        <a:bodyPr/>
        <a:lstStyle/>
        <a:p>
          <a:endParaRPr lang="zh-CN" altLang="en-US"/>
        </a:p>
      </dgm:t>
    </dgm:pt>
    <dgm:pt modelId="{F4088F1D-DB14-4657-8804-7FDD374EEADA}" type="pres">
      <dgm:prSet presAssocID="{BD50D6AB-4446-4ABD-8973-D7795F902821}" presName="sibTrans" presStyleCnt="0"/>
      <dgm:spPr/>
    </dgm:pt>
    <dgm:pt modelId="{B34D5BD3-F43E-4391-A749-DC8EDB65873F}" type="pres">
      <dgm:prSet presAssocID="{0581FB9C-4D58-4614-993A-324D6C3D561D}" presName="node" presStyleLbl="node1" presStyleIdx="3" presStyleCnt="7">
        <dgm:presLayoutVars>
          <dgm:bulletEnabled val="1"/>
        </dgm:presLayoutVars>
      </dgm:prSet>
      <dgm:spPr/>
      <dgm:t>
        <a:bodyPr/>
        <a:lstStyle/>
        <a:p>
          <a:endParaRPr lang="zh-CN" altLang="en-US"/>
        </a:p>
      </dgm:t>
    </dgm:pt>
    <dgm:pt modelId="{C802B291-0E0F-4812-B112-B2C4029A1BE9}" type="pres">
      <dgm:prSet presAssocID="{57B5B95E-D930-4162-8686-C1C71A33DF5A}" presName="sibTrans" presStyleCnt="0"/>
      <dgm:spPr/>
    </dgm:pt>
    <dgm:pt modelId="{D7C81CDF-96F9-4761-B877-928782EE76A0}" type="pres">
      <dgm:prSet presAssocID="{A3E46FC1-10BC-427B-A9FD-23F5FECA59C2}" presName="node" presStyleLbl="node1" presStyleIdx="4" presStyleCnt="7">
        <dgm:presLayoutVars>
          <dgm:bulletEnabled val="1"/>
        </dgm:presLayoutVars>
      </dgm:prSet>
      <dgm:spPr/>
      <dgm:t>
        <a:bodyPr/>
        <a:lstStyle/>
        <a:p>
          <a:endParaRPr lang="zh-CN" altLang="en-US"/>
        </a:p>
      </dgm:t>
    </dgm:pt>
    <dgm:pt modelId="{87299893-FD16-4162-A0ED-529C2526B3CB}" type="pres">
      <dgm:prSet presAssocID="{6C51B4ED-5FD0-4DDB-A06F-C109EBE85014}" presName="sibTrans" presStyleCnt="0"/>
      <dgm:spPr/>
    </dgm:pt>
    <dgm:pt modelId="{6E6571DC-4220-48AE-9256-0FC417500D9C}" type="pres">
      <dgm:prSet presAssocID="{88E46FB1-1CE6-4A1F-865B-71EE6024C882}" presName="node" presStyleLbl="node1" presStyleIdx="5" presStyleCnt="7">
        <dgm:presLayoutVars>
          <dgm:bulletEnabled val="1"/>
        </dgm:presLayoutVars>
      </dgm:prSet>
      <dgm:spPr/>
      <dgm:t>
        <a:bodyPr/>
        <a:lstStyle/>
        <a:p>
          <a:endParaRPr lang="zh-CN" altLang="en-US"/>
        </a:p>
      </dgm:t>
    </dgm:pt>
    <dgm:pt modelId="{4AEE3691-D05C-4C60-9CD3-0D1D0E66C65F}" type="pres">
      <dgm:prSet presAssocID="{43F1F3D4-862A-4970-AB93-3E8867F5DBFA}" presName="sibTrans" presStyleCnt="0"/>
      <dgm:spPr/>
    </dgm:pt>
    <dgm:pt modelId="{BA30A324-1B37-4AF0-A736-647EFE3221E5}" type="pres">
      <dgm:prSet presAssocID="{40AABB20-D400-402E-BFEA-3EDDBFBB38D2}" presName="node" presStyleLbl="node1" presStyleIdx="6" presStyleCnt="7">
        <dgm:presLayoutVars>
          <dgm:bulletEnabled val="1"/>
        </dgm:presLayoutVars>
      </dgm:prSet>
      <dgm:spPr/>
      <dgm:t>
        <a:bodyPr/>
        <a:lstStyle/>
        <a:p>
          <a:endParaRPr lang="zh-CN" altLang="en-US"/>
        </a:p>
      </dgm:t>
    </dgm:pt>
  </dgm:ptLst>
  <dgm:cxnLst>
    <dgm:cxn modelId="{04D33C7F-015B-478D-ADB8-DE33F1F7686D}" srcId="{64B1FFD1-FE36-4B5B-966E-42B00B8DBF8C}" destId="{A3E46FC1-10BC-427B-A9FD-23F5FECA59C2}" srcOrd="4" destOrd="0" parTransId="{EE6FCF3D-FF67-444C-B6CE-562C03FC8883}" sibTransId="{6C51B4ED-5FD0-4DDB-A06F-C109EBE85014}"/>
    <dgm:cxn modelId="{E9EA80F6-FFB1-4802-A02D-7B6128560413}" srcId="{64B1FFD1-FE36-4B5B-966E-42B00B8DBF8C}" destId="{88E46FB1-1CE6-4A1F-865B-71EE6024C882}" srcOrd="5" destOrd="0" parTransId="{0FE963B1-3FB2-4E0E-9E48-E040CB95535F}" sibTransId="{43F1F3D4-862A-4970-AB93-3E8867F5DBFA}"/>
    <dgm:cxn modelId="{AE07CD6A-C218-4CA7-860E-CEEB69994867}" type="presOf" srcId="{0581FB9C-4D58-4614-993A-324D6C3D561D}" destId="{B34D5BD3-F43E-4391-A749-DC8EDB65873F}" srcOrd="0" destOrd="0" presId="urn:microsoft.com/office/officeart/2005/8/layout/default#9"/>
    <dgm:cxn modelId="{737F5F35-CAD7-4BA1-A7A3-07B0A832F13F}" type="presOf" srcId="{64B1FFD1-FE36-4B5B-966E-42B00B8DBF8C}" destId="{A4CFC67A-2151-47D1-B60F-CBFCFE4E3DCA}" srcOrd="0" destOrd="0" presId="urn:microsoft.com/office/officeart/2005/8/layout/default#9"/>
    <dgm:cxn modelId="{C7B8B449-5233-4EA3-8E2E-9F28CDC0D760}" srcId="{64B1FFD1-FE36-4B5B-966E-42B00B8DBF8C}" destId="{40AABB20-D400-402E-BFEA-3EDDBFBB38D2}" srcOrd="6" destOrd="0" parTransId="{38AE4D06-9F6C-4196-A5FE-9D688BEA1998}" sibTransId="{26037832-96C3-4ACD-8A09-16F020DA0BBA}"/>
    <dgm:cxn modelId="{CC173A29-C3FC-455D-99E6-6F4F50AEA962}" type="presOf" srcId="{EDB80AFE-D982-4F12-9A12-F54558DE3F3B}" destId="{87544753-AF69-4F30-9620-330BF417D48B}" srcOrd="0" destOrd="0" presId="urn:microsoft.com/office/officeart/2005/8/layout/default#9"/>
    <dgm:cxn modelId="{055D3184-3D88-452D-A65F-AC1B6A1B405B}" srcId="{64B1FFD1-FE36-4B5B-966E-42B00B8DBF8C}" destId="{0581FB9C-4D58-4614-993A-324D6C3D561D}" srcOrd="3" destOrd="0" parTransId="{070D9BDE-C2E0-49DB-A11A-7573A71C7475}" sibTransId="{57B5B95E-D930-4162-8686-C1C71A33DF5A}"/>
    <dgm:cxn modelId="{520389FE-8E9B-4742-82DB-E4D96C18CFAC}" type="presOf" srcId="{5C643933-BE95-40DD-9ED3-37AAACCF4B7D}" destId="{ECD1105B-45C9-4A56-9ED4-570FE5358D5F}" srcOrd="0" destOrd="0" presId="urn:microsoft.com/office/officeart/2005/8/layout/default#9"/>
    <dgm:cxn modelId="{845459C3-EB39-494B-A18B-AC740D59070F}" type="presOf" srcId="{40AABB20-D400-402E-BFEA-3EDDBFBB38D2}" destId="{BA30A324-1B37-4AF0-A736-647EFE3221E5}" srcOrd="0" destOrd="0" presId="urn:microsoft.com/office/officeart/2005/8/layout/default#9"/>
    <dgm:cxn modelId="{9499649D-6901-4900-9177-4BAD3C1A4673}" type="presOf" srcId="{E9EDA748-DED7-4614-A155-8D621C7ADA7B}" destId="{66610F0D-240B-4D7B-BF62-44019FC85522}" srcOrd="0" destOrd="0" presId="urn:microsoft.com/office/officeart/2005/8/layout/default#9"/>
    <dgm:cxn modelId="{43559101-889A-4E98-BA1D-DE8633ADF1FC}" srcId="{64B1FFD1-FE36-4B5B-966E-42B00B8DBF8C}" destId="{EDB80AFE-D982-4F12-9A12-F54558DE3F3B}" srcOrd="1" destOrd="0" parTransId="{151DE79B-2D8F-40A0-8914-37E5916101E5}" sibTransId="{54103FED-53EC-40F6-BEA0-2FD0FD2B3C0C}"/>
    <dgm:cxn modelId="{747C0022-F4E1-49A7-91FF-99CF62D5832E}" srcId="{64B1FFD1-FE36-4B5B-966E-42B00B8DBF8C}" destId="{E9EDA748-DED7-4614-A155-8D621C7ADA7B}" srcOrd="0" destOrd="0" parTransId="{0A98A23C-952F-4B94-9F3E-4A8099EA6D22}" sibTransId="{EAE5E923-8125-4052-91E9-7A7043F4626B}"/>
    <dgm:cxn modelId="{EFF86425-55BB-48E8-82D7-90C153AFAD60}" type="presOf" srcId="{88E46FB1-1CE6-4A1F-865B-71EE6024C882}" destId="{6E6571DC-4220-48AE-9256-0FC417500D9C}" srcOrd="0" destOrd="0" presId="urn:microsoft.com/office/officeart/2005/8/layout/default#9"/>
    <dgm:cxn modelId="{73560DAA-7F20-4376-BB59-9904AA80A29A}" srcId="{64B1FFD1-FE36-4B5B-966E-42B00B8DBF8C}" destId="{5C643933-BE95-40DD-9ED3-37AAACCF4B7D}" srcOrd="2" destOrd="0" parTransId="{049E5135-9DD1-4FFD-ADFF-D680E5C70AF3}" sibTransId="{BD50D6AB-4446-4ABD-8973-D7795F902821}"/>
    <dgm:cxn modelId="{480AC978-1F51-4EE2-ADD4-CC1BDBA27AB0}" type="presOf" srcId="{A3E46FC1-10BC-427B-A9FD-23F5FECA59C2}" destId="{D7C81CDF-96F9-4761-B877-928782EE76A0}" srcOrd="0" destOrd="0" presId="urn:microsoft.com/office/officeart/2005/8/layout/default#9"/>
    <dgm:cxn modelId="{4BF61D0B-B981-43AC-9EC3-19D46DC302E7}" type="presParOf" srcId="{A4CFC67A-2151-47D1-B60F-CBFCFE4E3DCA}" destId="{66610F0D-240B-4D7B-BF62-44019FC85522}" srcOrd="0" destOrd="0" presId="urn:microsoft.com/office/officeart/2005/8/layout/default#9"/>
    <dgm:cxn modelId="{2D23982F-595E-4EB5-8410-B6F000090617}" type="presParOf" srcId="{A4CFC67A-2151-47D1-B60F-CBFCFE4E3DCA}" destId="{76AAB1B2-A225-4BBD-9900-5D494BF3F51E}" srcOrd="1" destOrd="0" presId="urn:microsoft.com/office/officeart/2005/8/layout/default#9"/>
    <dgm:cxn modelId="{5A0C6F37-CB94-4A84-A8B3-6965A1292F1A}" type="presParOf" srcId="{A4CFC67A-2151-47D1-B60F-CBFCFE4E3DCA}" destId="{87544753-AF69-4F30-9620-330BF417D48B}" srcOrd="2" destOrd="0" presId="urn:microsoft.com/office/officeart/2005/8/layout/default#9"/>
    <dgm:cxn modelId="{8730D783-4387-4911-A091-F7E0C3469E2A}" type="presParOf" srcId="{A4CFC67A-2151-47D1-B60F-CBFCFE4E3DCA}" destId="{F6DB4021-13E6-467F-A3F3-BA83C29C82F6}" srcOrd="3" destOrd="0" presId="urn:microsoft.com/office/officeart/2005/8/layout/default#9"/>
    <dgm:cxn modelId="{B25BE7D6-18F3-431D-9AC6-D21859E8E948}" type="presParOf" srcId="{A4CFC67A-2151-47D1-B60F-CBFCFE4E3DCA}" destId="{ECD1105B-45C9-4A56-9ED4-570FE5358D5F}" srcOrd="4" destOrd="0" presId="urn:microsoft.com/office/officeart/2005/8/layout/default#9"/>
    <dgm:cxn modelId="{B61FFE14-2C29-4994-A830-740326B9E373}" type="presParOf" srcId="{A4CFC67A-2151-47D1-B60F-CBFCFE4E3DCA}" destId="{F4088F1D-DB14-4657-8804-7FDD374EEADA}" srcOrd="5" destOrd="0" presId="urn:microsoft.com/office/officeart/2005/8/layout/default#9"/>
    <dgm:cxn modelId="{DA4D4C33-AE63-40B9-A304-5B3C3A9352F8}" type="presParOf" srcId="{A4CFC67A-2151-47D1-B60F-CBFCFE4E3DCA}" destId="{B34D5BD3-F43E-4391-A749-DC8EDB65873F}" srcOrd="6" destOrd="0" presId="urn:microsoft.com/office/officeart/2005/8/layout/default#9"/>
    <dgm:cxn modelId="{77172921-EEDD-4B6F-AB2C-038E392303D2}" type="presParOf" srcId="{A4CFC67A-2151-47D1-B60F-CBFCFE4E3DCA}" destId="{C802B291-0E0F-4812-B112-B2C4029A1BE9}" srcOrd="7" destOrd="0" presId="urn:microsoft.com/office/officeart/2005/8/layout/default#9"/>
    <dgm:cxn modelId="{2DA323DE-4CF8-4F17-8627-2D7B8063583A}" type="presParOf" srcId="{A4CFC67A-2151-47D1-B60F-CBFCFE4E3DCA}" destId="{D7C81CDF-96F9-4761-B877-928782EE76A0}" srcOrd="8" destOrd="0" presId="urn:microsoft.com/office/officeart/2005/8/layout/default#9"/>
    <dgm:cxn modelId="{037B0D36-A79A-416D-BA18-C47FECCFF523}" type="presParOf" srcId="{A4CFC67A-2151-47D1-B60F-CBFCFE4E3DCA}" destId="{87299893-FD16-4162-A0ED-529C2526B3CB}" srcOrd="9" destOrd="0" presId="urn:microsoft.com/office/officeart/2005/8/layout/default#9"/>
    <dgm:cxn modelId="{F9199AC6-63F2-4016-8F6E-64F904D7F7A4}" type="presParOf" srcId="{A4CFC67A-2151-47D1-B60F-CBFCFE4E3DCA}" destId="{6E6571DC-4220-48AE-9256-0FC417500D9C}" srcOrd="10" destOrd="0" presId="urn:microsoft.com/office/officeart/2005/8/layout/default#9"/>
    <dgm:cxn modelId="{8589F6B2-D283-4DC2-A466-4799BC2BC707}" type="presParOf" srcId="{A4CFC67A-2151-47D1-B60F-CBFCFE4E3DCA}" destId="{4AEE3691-D05C-4C60-9CD3-0D1D0E66C65F}" srcOrd="11" destOrd="0" presId="urn:microsoft.com/office/officeart/2005/8/layout/default#9"/>
    <dgm:cxn modelId="{CD0EED0A-529C-4CF4-B552-9EFB5E5A0BF4}" type="presParOf" srcId="{A4CFC67A-2151-47D1-B60F-CBFCFE4E3DCA}" destId="{BA30A324-1B37-4AF0-A736-647EFE3221E5}" srcOrd="12" destOrd="0" presId="urn:microsoft.com/office/officeart/2005/8/layout/defaul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1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7">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8">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10">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1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4">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5">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6">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7">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8">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9">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76886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32046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31</a:t>
            </a:fld>
            <a:endParaRPr lang="en-US" altLang="zh-CN" smtClean="0">
              <a:solidFill>
                <a:prstClr val="black"/>
              </a:solidFill>
              <a:latin typeface="Calibri" panose="020F050202020403020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645" eaLnBrk="0" hangingPunct="0">
              <a:spcBef>
                <a:spcPct val="30000"/>
              </a:spcBef>
              <a:defRPr sz="1200">
                <a:solidFill>
                  <a:schemeClr val="tx1"/>
                </a:solidFill>
                <a:latin typeface="Calibri" panose="020F0502020204030204" charset="0"/>
                <a:ea typeface="宋体" panose="02010600030101010101" pitchFamily="2" charset="-122"/>
              </a:defRPr>
            </a:lvl1pPr>
            <a:lvl2pPr marL="742950" indent="-285750" defTabSz="842645" eaLnBrk="0" hangingPunct="0">
              <a:spcBef>
                <a:spcPct val="30000"/>
              </a:spcBef>
              <a:defRPr sz="1200">
                <a:solidFill>
                  <a:schemeClr val="tx1"/>
                </a:solidFill>
                <a:latin typeface="Calibri" panose="020F0502020204030204" charset="0"/>
                <a:ea typeface="宋体" panose="02010600030101010101" pitchFamily="2" charset="-122"/>
              </a:defRPr>
            </a:lvl2pPr>
            <a:lvl3pPr marL="11430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3pPr>
            <a:lvl4pPr marL="16002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4pPr>
            <a:lvl5pPr marL="20574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5pPr>
            <a:lvl6pPr marL="25146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a:spcBef>
                <a:spcPct val="0"/>
              </a:spcBef>
              <a:buFontTx/>
              <a:buNone/>
            </a:pPr>
            <a:fld id="{810EE066-024B-4D3F-9312-C086A35D4A54}" type="slidenum">
              <a:rPr lang="zh-CN" altLang="en-US" sz="1100" smtClean="0">
                <a:solidFill>
                  <a:srgbClr val="000000"/>
                </a:solidFill>
                <a:ea typeface="微软雅黑" panose="020B0503020204020204" charset="-122"/>
              </a:rPr>
              <a:t>2</a:t>
            </a:fld>
            <a:endParaRPr lang="zh-CN" altLang="en-US" sz="1100" smtClean="0">
              <a:solidFill>
                <a:srgbClr val="000000"/>
              </a:solidFill>
              <a:ea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2BA39A-AC55-444D-B767-F7BFDC7741B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smtClean="0">
              <a:solidFill>
                <a:prstClr val="black"/>
              </a:solidFill>
              <a:latin typeface="Calibri" panose="020F050202020403020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21" Type="http://schemas.openxmlformats.org/officeDocument/2006/relationships/slideLayout" Target="../slideLayouts/slideLayout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11.jpeg"/><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notesSlide" Target="../notesSlides/notesSlide5.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6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1.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2.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3.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34.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7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35.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7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36.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7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37.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0"/>
          <p:cNvPicPr>
            <a:picLocks noChangeAspect="1"/>
          </p:cNvPicPr>
          <p:nvPr/>
        </p:nvPicPr>
        <p:blipFill>
          <a:blip r:embed="rId3"/>
          <a:stretch>
            <a:fillRect/>
          </a:stretch>
        </p:blipFill>
        <p:spPr>
          <a:xfrm>
            <a:off x="260351" y="125413"/>
            <a:ext cx="12192000" cy="6858000"/>
          </a:xfrm>
          <a:prstGeom prst="rect">
            <a:avLst/>
          </a:prstGeom>
          <a:noFill/>
          <a:ln w="9525">
            <a:noFill/>
          </a:ln>
        </p:spPr>
      </p:pic>
      <p:sp>
        <p:nvSpPr>
          <p:cNvPr id="2050" name="标题 1"/>
          <p:cNvSpPr>
            <a:spLocks noGrp="1"/>
          </p:cNvSpPr>
          <p:nvPr>
            <p:ph type="ctrTitle"/>
          </p:nvPr>
        </p:nvSpPr>
        <p:spPr>
          <a:xfrm>
            <a:off x="1447800" y="3833813"/>
            <a:ext cx="7151688" cy="989012"/>
          </a:xfrm>
        </p:spPr>
        <p:txBody>
          <a:bodyPr vert="horz" wrap="square" lIns="91440" tIns="45720" rIns="91440" bIns="45720" anchor="b"/>
          <a:lstStyle/>
          <a:p>
            <a:pPr algn="l" defTabSz="914400">
              <a:buNone/>
            </a:pPr>
            <a:r>
              <a:rPr lang="zh-CN" altLang="en-US" sz="4800" kern="1200" dirty="0" smtClean="0">
                <a:latin typeface="黑体" panose="02010609060101010101" pitchFamily="49" charset="-122"/>
                <a:ea typeface="黑体" panose="02010609060101010101" pitchFamily="49" charset="-122"/>
              </a:rPr>
              <a:t>数据库系统原理</a:t>
            </a:r>
            <a:endParaRPr lang="zh-CN" altLang="en-US" sz="4800" kern="1200" dirty="0">
              <a:latin typeface="黑体" panose="02010609060101010101" pitchFamily="49" charset="-122"/>
              <a:ea typeface="黑体" panose="02010609060101010101" pitchFamily="49" charset="-122"/>
            </a:endParaRPr>
          </a:p>
        </p:txBody>
      </p:sp>
      <p:sp>
        <p:nvSpPr>
          <p:cNvPr id="2051" name="副标题 2"/>
          <p:cNvSpPr>
            <a:spLocks noGrp="1"/>
          </p:cNvSpPr>
          <p:nvPr>
            <p:ph type="subTitle" idx="1"/>
          </p:nvPr>
        </p:nvSpPr>
        <p:spPr>
          <a:xfrm>
            <a:off x="1392555" y="5180330"/>
            <a:ext cx="4891088" cy="487363"/>
          </a:xfrm>
        </p:spPr>
        <p:txBody>
          <a:bodyPr vert="horz" wrap="square" lIns="91440" tIns="45720" rIns="91440" bIns="45720" anchor="t"/>
          <a:lstStyle/>
          <a:p>
            <a:pPr algn="l" defTabSz="914400"/>
            <a:r>
              <a:rPr lang="en-US" altLang="zh-CN" dirty="0">
                <a:latin typeface="黑体" panose="02010609060101010101" pitchFamily="49" charset="-122"/>
                <a:ea typeface="黑体" panose="02010609060101010101" pitchFamily="49" charset="-122"/>
              </a:rPr>
              <a:t> </a:t>
            </a:r>
            <a:endParaRPr lang="zh-CN" altLang="en-US" kern="1200" dirty="0">
              <a:latin typeface="黑体" panose="02010609060101010101" pitchFamily="49" charset="-122"/>
              <a:ea typeface="黑体" panose="02010609060101010101" pitchFamily="49" charset="-122"/>
            </a:endParaRPr>
          </a:p>
        </p:txBody>
      </p:sp>
      <p:sp>
        <p:nvSpPr>
          <p:cNvPr id="7" name="矩形 6"/>
          <p:cNvSpPr/>
          <p:nvPr/>
        </p:nvSpPr>
        <p:spPr>
          <a:xfrm>
            <a:off x="1392238" y="3429000"/>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3" name="图片 7"/>
          <p:cNvPicPr>
            <a:picLocks noChangeAspect="1"/>
          </p:cNvPicPr>
          <p:nvPr/>
        </p:nvPicPr>
        <p:blipFill>
          <a:blip r:embed="rId4"/>
          <a:stretch>
            <a:fillRect/>
          </a:stretch>
        </p:blipFill>
        <p:spPr>
          <a:xfrm>
            <a:off x="1470025" y="3554413"/>
            <a:ext cx="1206500" cy="295275"/>
          </a:xfrm>
          <a:prstGeom prst="rect">
            <a:avLst/>
          </a:prstGeom>
          <a:noFill/>
          <a:ln w="9525">
            <a:noFill/>
          </a:ln>
        </p:spPr>
      </p:pic>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charset="-122"/>
                <a:ea typeface="微软雅黑" panose="020B0503020204020204" charset="-122"/>
              </a:rPr>
              <a:t>学习是一种信仰！ </a:t>
            </a:r>
            <a:r>
              <a:rPr lang="en-US" altLang="zh-CN" sz="1600">
                <a:solidFill>
                  <a:srgbClr val="A6A6A6"/>
                </a:solidFill>
                <a:latin typeface="微软雅黑" panose="020B0503020204020204" charset="-122"/>
                <a:ea typeface="微软雅黑" panose="020B0503020204020204" charset="-122"/>
              </a:rPr>
              <a:t>IN</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LEARING</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WE</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TRUST</a:t>
            </a:r>
            <a:endParaRPr lang="zh-CN" altLang="en-US" sz="1600">
              <a:solidFill>
                <a:srgbClr val="A6A6A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31329" y="2785730"/>
            <a:ext cx="6971619" cy="3964604"/>
            <a:chOff x="2914088" y="2111807"/>
            <a:chExt cx="8405836" cy="4661136"/>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809"/>
            <a:stretch>
              <a:fillRect/>
            </a:stretch>
          </p:blipFill>
          <p:spPr>
            <a:xfrm rot="16200000">
              <a:off x="4807705" y="218190"/>
              <a:ext cx="4618601" cy="8405836"/>
            </a:xfrm>
            <a:prstGeom prst="rect">
              <a:avLst/>
            </a:prstGeom>
          </p:spPr>
        </p:pic>
        <p:sp>
          <p:nvSpPr>
            <p:cNvPr id="10" name="矩形 9"/>
            <p:cNvSpPr/>
            <p:nvPr/>
          </p:nvSpPr>
          <p:spPr>
            <a:xfrm>
              <a:off x="4997300" y="6347640"/>
              <a:ext cx="1339703" cy="425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4"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如何将用户管理系统的全局</a:t>
            </a:r>
            <a:r>
              <a:rPr lang="en-US" altLang="zh-CN" sz="2400" dirty="0">
                <a:latin typeface="手札体-简粗体" panose="03000700000000000000" pitchFamily="66" charset="-122"/>
                <a:ea typeface="手札体-简粗体" panose="03000700000000000000" pitchFamily="66" charset="-122"/>
              </a:rPr>
              <a:t>E-R</a:t>
            </a:r>
            <a:r>
              <a:rPr lang="zh-CN" altLang="en-US" sz="2400" dirty="0">
                <a:latin typeface="手札体-简粗体" panose="03000700000000000000" pitchFamily="66" charset="-122"/>
                <a:ea typeface="手札体-简粗体" panose="03000700000000000000" pitchFamily="66" charset="-122"/>
              </a:rPr>
              <a:t>图转换为关系模型？</a:t>
            </a:r>
            <a:endParaRPr lang="en-US" altLang="zh-CN" sz="2400" dirty="0">
              <a:latin typeface="手札体-简粗体" panose="03000700000000000000" pitchFamily="66" charset="-122"/>
              <a:ea typeface="手札体-简粗体" panose="03000700000000000000" pitchFamily="66" charset="-122"/>
            </a:endParaRPr>
          </a:p>
        </p:txBody>
      </p:sp>
      <p:pic>
        <p:nvPicPr>
          <p:cNvPr id="7" name="Picture 2" descr="D:\图灵学院\信息资源管理课件图片\思考.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2913" y="2997040"/>
            <a:ext cx="1449611" cy="18613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0" y="286588"/>
            <a:ext cx="563526" cy="6284824"/>
            <a:chOff x="0" y="180767"/>
            <a:chExt cx="563526" cy="6284824"/>
          </a:xfrm>
        </p:grpSpPr>
        <p:sp>
          <p:nvSpPr>
            <p:cNvPr id="12" name="矩形 11"/>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4" name="矩形 13"/>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5" name="矩形 14"/>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6" name="矩形 15"/>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3" name="TextBox 22"/>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查看</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6" name="矩形 5"/>
          <p:cNvSpPr/>
          <p:nvPr/>
        </p:nvSpPr>
        <p:spPr>
          <a:xfrm>
            <a:off x="1307804" y="3083443"/>
            <a:ext cx="9437965" cy="124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SHOW {DATABASES | SCHEMAS}</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LIKE’pattern</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 WHERE expr]</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TextBox 10"/>
          <p:cNvSpPr txBox="1"/>
          <p:nvPr/>
        </p:nvSpPr>
        <p:spPr>
          <a:xfrm>
            <a:off x="1706102" y="5041440"/>
            <a:ext cx="6879576" cy="830997"/>
          </a:xfrm>
          <a:prstGeom prst="rect">
            <a:avLst/>
          </a:prstGeom>
          <a:noFill/>
        </p:spPr>
        <p:txBody>
          <a:bodyPr wrap="none" rtlCol="0">
            <a:spAutoFit/>
          </a:bodyPr>
          <a:lstStyle/>
          <a:p>
            <a:r>
              <a:rPr lang="en-US" altLang="zh-CN" sz="2400" dirty="0" smtClean="0"/>
              <a:t>Like</a:t>
            </a:r>
            <a:r>
              <a:rPr lang="zh-CN" altLang="en-US" sz="2400" dirty="0" smtClean="0"/>
              <a:t>关键字用于匹配指定的数据库名称；</a:t>
            </a:r>
            <a:endParaRPr lang="en-US" altLang="zh-CN" sz="2400" dirty="0" smtClean="0"/>
          </a:p>
          <a:p>
            <a:r>
              <a:rPr lang="en-US" altLang="zh-CN" sz="2400" dirty="0" smtClean="0"/>
              <a:t>Where</a:t>
            </a:r>
            <a:r>
              <a:rPr lang="zh-CN" altLang="en-US" sz="2400" dirty="0" smtClean="0"/>
              <a:t>从句用于指定数据库名称查询范围的条件。</a:t>
            </a:r>
            <a:endParaRPr lang="zh-CN" altLang="en-US" sz="2400" dirty="0"/>
          </a:p>
        </p:txBody>
      </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4.3.1.5 </a:t>
            </a:r>
            <a:r>
              <a:rPr lang="zh-CN" altLang="en-US" dirty="0" smtClean="0">
                <a:latin typeface="微软雅黑" panose="020B0503020204020204" charset="-122"/>
                <a:ea typeface="微软雅黑" panose="020B0503020204020204" charset="-122"/>
              </a:rPr>
              <a:t>查看数据库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选择</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6" name="矩形 5"/>
          <p:cNvSpPr/>
          <p:nvPr/>
        </p:nvSpPr>
        <p:spPr>
          <a:xfrm>
            <a:off x="1307804" y="3083443"/>
            <a:ext cx="9437965" cy="8825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USE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TextBox 10"/>
          <p:cNvSpPr txBox="1"/>
          <p:nvPr/>
        </p:nvSpPr>
        <p:spPr>
          <a:xfrm>
            <a:off x="1497724" y="4726106"/>
            <a:ext cx="5724644" cy="461665"/>
          </a:xfrm>
          <a:prstGeom prst="rect">
            <a:avLst/>
          </a:prstGeom>
          <a:noFill/>
        </p:spPr>
        <p:txBody>
          <a:bodyPr wrap="none" rtlCol="0">
            <a:spAutoFit/>
          </a:bodyPr>
          <a:lstStyle/>
          <a:p>
            <a:r>
              <a:rPr lang="zh-CN" altLang="en-US" sz="2400" dirty="0" smtClean="0"/>
              <a:t>从一个数据库“跳转”到另一个数据库。</a:t>
            </a:r>
            <a:endParaRPr lang="zh-CN" altLang="en-US" sz="2400" dirty="0"/>
          </a:p>
        </p:txBody>
      </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4.3.1.2 </a:t>
            </a:r>
            <a:r>
              <a:rPr lang="zh-CN" altLang="en-US" dirty="0" smtClean="0">
                <a:latin typeface="微软雅黑" panose="020B0503020204020204" charset="-122"/>
                <a:ea typeface="微软雅黑" panose="020B0503020204020204" charset="-122"/>
              </a:rPr>
              <a:t>选择数据库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修改</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6" name="矩形 5"/>
          <p:cNvSpPr/>
          <p:nvPr/>
        </p:nvSpPr>
        <p:spPr>
          <a:xfrm>
            <a:off x="1307804" y="3083443"/>
            <a:ext cx="9437965" cy="124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ALTER{DATABASE|SCHEMA}[</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alter_specification</a:t>
            </a:r>
            <a:r>
              <a:rPr lang="en-US" altLang="zh-CN" sz="2000" dirty="0" smtClean="0">
                <a:solidFill>
                  <a:schemeClr val="tx1"/>
                </a:solidFill>
                <a:latin typeface="手札体-简粗体"/>
                <a:ea typeface="手札体-简粗体"/>
                <a:cs typeface="Arial" panose="020B0604020202020204" pitchFamily="34" charset="0"/>
              </a:rPr>
              <a:t>…</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5" idx="1"/>
            <a:endCxn id="11"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1"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1"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7" name="矩形 16"/>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1" idx="3"/>
            <a:endCxn id="18"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1" idx="3"/>
            <a:endCxn id="19"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1"/>
            <a:endCxn id="11"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4.3.1.3 </a:t>
            </a:r>
            <a:r>
              <a:rPr lang="zh-CN" altLang="en-US" dirty="0" smtClean="0">
                <a:latin typeface="微软雅黑" panose="020B0503020204020204" charset="-122"/>
                <a:ea typeface="微软雅黑" panose="020B0503020204020204" charset="-122"/>
              </a:rPr>
              <a:t>修改数据库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修改</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a:p>
            <a:pPr>
              <a:lnSpc>
                <a:spcPts val="3700"/>
              </a:lnSpc>
            </a:pPr>
            <a:endParaRPr lang="en-US" altLang="zh-CN" sz="2400" dirty="0">
              <a:solidFill>
                <a:srgbClr val="FF0000"/>
              </a:solidFill>
              <a:latin typeface="手札体-简粗体" panose="03000700000000000000" pitchFamily="66" charset="-122"/>
              <a:ea typeface="手札体-简粗体" panose="03000700000000000000" pitchFamily="66" charset="-122"/>
            </a:endParaRPr>
          </a:p>
          <a:p>
            <a:pPr>
              <a:lnSpc>
                <a:spcPts val="3700"/>
              </a:lnSpc>
            </a:pP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1307804" y="3849018"/>
            <a:ext cx="9437965" cy="16799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&gt;ALTER DATABASE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a:t>
            </a:r>
            <a:endPar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DEFAULT CHARACTER SET gb2312</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DEFAULT COLLATE gb2312_chinese_ci;</a:t>
            </a:r>
          </a:p>
        </p:txBody>
      </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4.3.1.3 </a:t>
            </a:r>
            <a:r>
              <a:rPr lang="zh-CN" altLang="en-US" dirty="0" smtClean="0">
                <a:latin typeface="微软雅黑" panose="020B0503020204020204" charset="-122"/>
                <a:ea typeface="微软雅黑" panose="020B0503020204020204" charset="-122"/>
              </a:rPr>
              <a:t>修改数据库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删除</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6" name="矩形 5"/>
          <p:cNvSpPr/>
          <p:nvPr/>
        </p:nvSpPr>
        <p:spPr>
          <a:xfrm>
            <a:off x="1307804" y="3083444"/>
            <a:ext cx="9437965" cy="9356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DROP{DATABASE|SCHEMA}[IF EXISTS]</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5" idx="1"/>
            <a:endCxn id="11"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1"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1"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7" name="矩形 16"/>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1" idx="3"/>
            <a:endCxn id="18"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1" idx="3"/>
            <a:endCxn id="19"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1"/>
            <a:endCxn id="11"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4.3.1.4 </a:t>
            </a:r>
            <a:r>
              <a:rPr lang="zh-CN" altLang="en-US" dirty="0" smtClean="0">
                <a:latin typeface="微软雅黑" panose="020B0503020204020204" charset="-122"/>
                <a:ea typeface="微软雅黑" panose="020B0503020204020204" charset="-122"/>
              </a:rPr>
              <a:t>删除数据库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删除</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a:p>
            <a:pPr>
              <a:lnSpc>
                <a:spcPts val="3700"/>
              </a:lnSpc>
            </a:pPr>
            <a:endParaRPr lang="en-US" altLang="zh-CN" sz="2400" dirty="0">
              <a:solidFill>
                <a:srgbClr val="FF0000"/>
              </a:solidFill>
              <a:latin typeface="手札体-简粗体" panose="03000700000000000000" pitchFamily="66" charset="-122"/>
              <a:ea typeface="手札体-简粗体" panose="03000700000000000000" pitchFamily="66" charset="-122"/>
            </a:endParaRPr>
          </a:p>
          <a:p>
            <a:pPr>
              <a:lnSpc>
                <a:spcPts val="3700"/>
              </a:lnSpc>
            </a:pP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矩形 10"/>
          <p:cNvSpPr/>
          <p:nvPr/>
        </p:nvSpPr>
        <p:spPr>
          <a:xfrm>
            <a:off x="1307804" y="3849018"/>
            <a:ext cx="9437965" cy="20290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&gt;DROP DATABASE </a:t>
            </a:r>
            <a:r>
              <a:rPr lang="en-US" altLang="zh-CN" sz="2000"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hahaha</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ERROR 1008(HY000):Can’t drop database’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hahaha</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’;database doesn’t exist</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DROP DATABASE IF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hahaha</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OK,0 rows affected,1 warning(0.00 sec)</a:t>
            </a:r>
          </a:p>
        </p:txBody>
      </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4.3.1.4 </a:t>
            </a:r>
            <a:r>
              <a:rPr lang="zh-CN" altLang="en-US" dirty="0" smtClean="0">
                <a:latin typeface="微软雅黑" panose="020B0503020204020204" charset="-122"/>
                <a:ea typeface="微软雅黑" panose="020B0503020204020204" charset="-122"/>
              </a:rPr>
              <a:t>删除数据库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、在</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中，可以使用（      ）语句来创建数据库。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A:CREATE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B:ALTER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C:DROP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D:SHOW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、在</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中，可以使用（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）语句来创建数据库。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A:CREATE DATABASE</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B:ALTER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C:DROP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D:SHOW DATABASE</a:t>
            </a:r>
            <a:endParaRPr lang="en-US" altLang="zh-CN"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MySQL</a:t>
            </a:r>
            <a:r>
              <a:rPr lang="zh-CN" altLang="en-US" sz="2400" b="0" dirty="0">
                <a:solidFill>
                  <a:schemeClr val="tx1"/>
                </a:solidFill>
                <a:latin typeface="黑体" panose="02010609060101010101" pitchFamily="49" charset="-122"/>
                <a:ea typeface="黑体" panose="02010609060101010101" pitchFamily="49" charset="-122"/>
              </a:rPr>
              <a:t>中，通常用来指定一个已有数据库作为当前工作数据库的语句是（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A:USING</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B:USED</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C:USES</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D:USE</a:t>
            </a: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MySQL</a:t>
            </a:r>
            <a:r>
              <a:rPr lang="zh-CN" altLang="en-US" sz="2400" b="0" dirty="0">
                <a:solidFill>
                  <a:schemeClr val="tx1"/>
                </a:solidFill>
                <a:latin typeface="黑体" panose="02010609060101010101" pitchFamily="49" charset="-122"/>
                <a:ea typeface="黑体" panose="02010609060101010101" pitchFamily="49" charset="-122"/>
              </a:rPr>
              <a:t>中，通常用来指定一个已有数据库作为当前工作数据库的语句是（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A:USING</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B:USED</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C:USES</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D:USE</a:t>
            </a: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E-R</a:t>
            </a:r>
            <a:r>
              <a:rPr lang="zh-CN" altLang="en-US" sz="2400" dirty="0" smtClean="0">
                <a:solidFill>
                  <a:srgbClr val="FF0000"/>
                </a:solidFill>
                <a:latin typeface="微软雅黑" panose="020B0503020204020204" charset="-122"/>
                <a:ea typeface="微软雅黑" panose="020B0503020204020204" charset="-122"/>
              </a:rPr>
              <a:t>图向关系模型的转换</a:t>
            </a:r>
            <a:endParaRPr lang="en-US" altLang="zh-CN" sz="2400" dirty="0" smtClean="0">
              <a:solidFill>
                <a:srgbClr val="FF0000"/>
              </a:solidFill>
              <a:latin typeface="微软雅黑" panose="020B0503020204020204" charset="-122"/>
              <a:ea typeface="微软雅黑" panose="020B0503020204020204" charset="-122"/>
            </a:endParaRPr>
          </a:p>
        </p:txBody>
      </p:sp>
      <p:grpSp>
        <p:nvGrpSpPr>
          <p:cNvPr id="9" name="组合 8"/>
          <p:cNvGrpSpPr/>
          <p:nvPr/>
        </p:nvGrpSpPr>
        <p:grpSpPr>
          <a:xfrm>
            <a:off x="1241350" y="3125972"/>
            <a:ext cx="4010866" cy="2676443"/>
            <a:chOff x="2914088" y="2111807"/>
            <a:chExt cx="8405836" cy="4661136"/>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809"/>
            <a:stretch>
              <a:fillRect/>
            </a:stretch>
          </p:blipFill>
          <p:spPr>
            <a:xfrm rot="16200000">
              <a:off x="4807705" y="218190"/>
              <a:ext cx="4618601" cy="8405836"/>
            </a:xfrm>
            <a:prstGeom prst="rect">
              <a:avLst/>
            </a:prstGeom>
          </p:spPr>
        </p:pic>
        <p:sp>
          <p:nvSpPr>
            <p:cNvPr id="11" name="矩形 10"/>
            <p:cNvSpPr/>
            <p:nvPr/>
          </p:nvSpPr>
          <p:spPr>
            <a:xfrm>
              <a:off x="4997300" y="6347640"/>
              <a:ext cx="1339703" cy="425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右箭头 11"/>
          <p:cNvSpPr/>
          <p:nvPr/>
        </p:nvSpPr>
        <p:spPr>
          <a:xfrm>
            <a:off x="5561296" y="4160937"/>
            <a:ext cx="420886" cy="5334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295910" y="3223447"/>
            <a:ext cx="5137527" cy="2554545"/>
          </a:xfrm>
          <a:prstGeom prst="rect">
            <a:avLst/>
          </a:prstGeom>
          <a:noFill/>
        </p:spPr>
        <p:txBody>
          <a:bodyPr wrap="square" rtlCol="0">
            <a:spAutoFit/>
          </a:bodyPr>
          <a:lstStyle/>
          <a:p>
            <a:pPr>
              <a:lnSpc>
                <a:spcPts val="2400"/>
              </a:lnSpc>
            </a:pP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）用户（用户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，用户名，口令，年龄，用户组</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，部门</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lnSpc>
                <a:spcPts val="2400"/>
              </a:lnSpc>
            </a:pP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）用户组（用户组</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，用户组名，用户组描述）</a:t>
            </a:r>
            <a:endParaRPr lang="en-US" altLang="zh-CN" sz="2000" dirty="0" smtClean="0">
              <a:latin typeface="微软雅黑" panose="020B0503020204020204" charset="-122"/>
              <a:ea typeface="微软雅黑" panose="020B0503020204020204" charset="-122"/>
            </a:endParaRPr>
          </a:p>
          <a:p>
            <a:pPr>
              <a:lnSpc>
                <a:spcPts val="2400"/>
              </a:lnSpc>
            </a:pP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）部门（部门</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，部门名，部门所在地，部门领导）</a:t>
            </a:r>
            <a:endParaRPr lang="en-US" altLang="zh-CN" sz="2000" dirty="0" smtClean="0">
              <a:latin typeface="微软雅黑" panose="020B0503020204020204" charset="-122"/>
              <a:ea typeface="微软雅黑" panose="020B0503020204020204" charset="-122"/>
            </a:endParaRPr>
          </a:p>
          <a:p>
            <a:pPr>
              <a:lnSpc>
                <a:spcPts val="2400"/>
              </a:lnSpc>
            </a:pPr>
            <a:r>
              <a:rPr lang="en-US" altLang="zh-CN" sz="2000" dirty="0" smtClean="0">
                <a:latin typeface="微软雅黑" panose="020B0503020204020204" charset="-122"/>
                <a:ea typeface="微软雅黑" panose="020B0503020204020204" charset="-122"/>
              </a:rPr>
              <a:t>4</a:t>
            </a:r>
            <a:r>
              <a:rPr lang="zh-CN" altLang="en-US" sz="2000" dirty="0" smtClean="0">
                <a:latin typeface="微软雅黑" panose="020B0503020204020204" charset="-122"/>
                <a:ea typeface="微软雅黑" panose="020B0503020204020204" charset="-122"/>
              </a:rPr>
              <a:t>）权限（权限</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，权限名称，权限链接）</a:t>
            </a:r>
            <a:endParaRPr lang="en-US" altLang="zh-CN" sz="2000" dirty="0" smtClean="0">
              <a:latin typeface="微软雅黑" panose="020B0503020204020204" charset="-122"/>
              <a:ea typeface="微软雅黑" panose="020B0503020204020204" charset="-122"/>
            </a:endParaRPr>
          </a:p>
          <a:p>
            <a:pPr>
              <a:lnSpc>
                <a:spcPts val="2400"/>
              </a:lnSpc>
            </a:pPr>
            <a:r>
              <a:rPr lang="en-US" altLang="zh-CN" sz="2000" dirty="0" smtClean="0">
                <a:latin typeface="微软雅黑" panose="020B0503020204020204" charset="-122"/>
                <a:ea typeface="微软雅黑" panose="020B0503020204020204" charset="-122"/>
              </a:rPr>
              <a:t>5</a:t>
            </a:r>
            <a:r>
              <a:rPr lang="zh-CN" altLang="en-US" sz="2000" dirty="0" smtClean="0">
                <a:latin typeface="微软雅黑" panose="020B0503020204020204" charset="-122"/>
                <a:ea typeface="微软雅黑" panose="020B0503020204020204" charset="-122"/>
              </a:rPr>
              <a:t>）拥有（用户组</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，权限</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9" name="矩形 18"/>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9"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9"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9"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表</a:t>
            </a:r>
            <a:r>
              <a:rPr lang="zh-CN" altLang="en-US" sz="2800" b="0" dirty="0" smtClean="0">
                <a:solidFill>
                  <a:srgbClr val="FF0000"/>
                </a:solidFill>
                <a:latin typeface="黑体" panose="02010609060101010101" pitchFamily="49" charset="-122"/>
                <a:ea typeface="黑体" panose="02010609060101010101" pitchFamily="49" charset="-122"/>
                <a:sym typeface="+mn-ea"/>
              </a:rPr>
              <a:t>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创建表</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7" name="组合 6"/>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283903"/>
              <a:ext cx="563526" cy="13199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1" name="TextBox 10"/>
          <p:cNvSpPr txBox="1"/>
          <p:nvPr/>
        </p:nvSpPr>
        <p:spPr>
          <a:xfrm>
            <a:off x="2049518" y="3420631"/>
            <a:ext cx="7263527" cy="1137106"/>
          </a:xfrm>
          <a:prstGeom prst="rect">
            <a:avLst/>
          </a:prstGeom>
          <a:noFill/>
        </p:spPr>
        <p:txBody>
          <a:bodyPr wrap="none" rtlCol="0">
            <a:spAutoFit/>
          </a:bodyPr>
          <a:lstStyle/>
          <a:p>
            <a:pPr>
              <a:lnSpc>
                <a:spcPct val="150000"/>
              </a:lnSpc>
            </a:pPr>
            <a:r>
              <a:rPr lang="zh-CN" altLang="en-US" sz="2400" dirty="0" smtClean="0"/>
              <a:t>数据表是关系数据库中最重要、最基本的数据对象，</a:t>
            </a:r>
            <a:endParaRPr lang="en-US" altLang="zh-CN" sz="2400" dirty="0" smtClean="0"/>
          </a:p>
          <a:p>
            <a:pPr>
              <a:lnSpc>
                <a:spcPct val="150000"/>
              </a:lnSpc>
            </a:pPr>
            <a:r>
              <a:rPr lang="zh-CN" altLang="en-US" sz="2400" dirty="0" smtClean="0"/>
              <a:t>也是数据存储的基本单位。</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4.3 </a:t>
            </a:r>
            <a:r>
              <a:rPr lang="zh-CN" altLang="en-US" sz="2800" b="1" dirty="0" smtClean="0">
                <a:latin typeface="黑体" panose="02010609060101010101" pitchFamily="49" charset="-122"/>
                <a:ea typeface="黑体" panose="02010609060101010101" pitchFamily="49" charset="-122"/>
                <a:sym typeface="+mn-ea"/>
              </a:rPr>
              <a:t>数据定义</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052" y="2349907"/>
            <a:ext cx="598170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29197" y="-3552"/>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246438" y="2722563"/>
            <a:ext cx="5208587" cy="110807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en-US" altLang="zh-CN" sz="6600">
                <a:solidFill>
                  <a:srgbClr val="404040"/>
                </a:solidFill>
                <a:latin typeface="微软雅黑" panose="020B0503020204020204" charset="-122"/>
                <a:ea typeface="微软雅黑" panose="020B0503020204020204" charset="-122"/>
              </a:rPr>
              <a:t>THANK</a:t>
            </a:r>
            <a:r>
              <a:rPr lang="zh-CN" altLang="en-US" sz="6600">
                <a:solidFill>
                  <a:srgbClr val="404040"/>
                </a:solidFill>
                <a:latin typeface="微软雅黑" panose="020B0503020204020204" charset="-122"/>
                <a:ea typeface="微软雅黑" panose="020B0503020204020204" charset="-122"/>
              </a:rPr>
              <a:t> </a:t>
            </a:r>
            <a:r>
              <a:rPr lang="en-US" altLang="zh-CN" sz="6600">
                <a:solidFill>
                  <a:srgbClr val="404040"/>
                </a:solidFill>
                <a:latin typeface="微软雅黑" panose="020B0503020204020204" charset="-122"/>
                <a:ea typeface="微软雅黑" panose="020B0503020204020204" charset="-122"/>
              </a:rPr>
              <a:t>YOU</a:t>
            </a:r>
            <a:endParaRPr lang="zh-CN" altLang="en-US" sz="660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3"/>
          <a:stretch>
            <a:fillRect/>
          </a:stretch>
        </p:blipFill>
        <p:spPr>
          <a:xfrm>
            <a:off x="5222875" y="2403475"/>
            <a:ext cx="1300163" cy="319088"/>
          </a:xfrm>
          <a:prstGeom prst="rect">
            <a:avLst/>
          </a:prstGeom>
          <a:noFill/>
          <a:ln w="9525">
            <a:no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29197" y="-3552"/>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935112" y="2722563"/>
            <a:ext cx="4320413" cy="1107996"/>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zh-CN" altLang="en-US" sz="6600" dirty="0" smtClean="0">
                <a:solidFill>
                  <a:srgbClr val="404040"/>
                </a:solidFill>
                <a:latin typeface="微软雅黑" panose="020B0503020204020204" charset="-122"/>
                <a:ea typeface="微软雅黑" panose="020B0503020204020204" charset="-122"/>
              </a:rPr>
              <a:t>答 疑 时 间</a:t>
            </a:r>
            <a:endParaRPr lang="zh-CN" altLang="en-US" sz="6600" dirty="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3"/>
          <a:stretch>
            <a:fillRect/>
          </a:stretch>
        </p:blipFill>
        <p:spPr>
          <a:xfrm>
            <a:off x="5222875" y="2403475"/>
            <a:ext cx="1300163" cy="319088"/>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120325" y="451131"/>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593293" y="1005581"/>
            <a:ext cx="11088958" cy="5836664"/>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某学校图书借阅管理系统应提供如下功能</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rgbClr val="FF0000"/>
                </a:solidFill>
                <a:latin typeface="黑体" panose="02010609060101010101" pitchFamily="49" charset="-122"/>
                <a:ea typeface="黑体" panose="02010609060101010101" pitchFamily="49" charset="-122"/>
              </a:rPr>
              <a:t>综合题</a:t>
            </a:r>
            <a:endParaRPr lang="zh-CN" altLang="en-US" sz="2400" b="0"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查询书库中现有图书信息，包括书号、书名、作者、单价、出版社；</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(2)</a:t>
            </a:r>
            <a:r>
              <a:rPr lang="zh-CN" altLang="en-US" sz="2400" b="0" dirty="0">
                <a:solidFill>
                  <a:schemeClr val="tx1"/>
                </a:solidFill>
                <a:latin typeface="黑体" panose="02010609060101010101" pitchFamily="49" charset="-122"/>
                <a:ea typeface="黑体" panose="02010609060101010101" pitchFamily="49" charset="-122"/>
              </a:rPr>
              <a:t>查询读者信息，包括读者的借书证号、姓名、性别、单位；</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查询读者的借阅情况，包括读者的借书证号、书号、借书日期、还书日期等；</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不同类别的读者有不同的借阅权限，读者类别由类别编号、名称、最大允许借书量、借书期限等描述。</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根据以上叙述，回答下列问题</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1</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试</a:t>
            </a:r>
            <a:r>
              <a:rPr lang="zh-CN" altLang="en-US" sz="2400" b="0" dirty="0">
                <a:solidFill>
                  <a:schemeClr val="tx1"/>
                </a:solidFill>
                <a:latin typeface="黑体" panose="02010609060101010101" pitchFamily="49" charset="-122"/>
                <a:ea typeface="黑体" panose="02010609060101010101" pitchFamily="49" charset="-122"/>
              </a:rPr>
              <a:t>为该图书借阅系统设计一个</a:t>
            </a:r>
            <a:r>
              <a:rPr lang="en-US" altLang="zh-CN" sz="2400" b="0" dirty="0">
                <a:solidFill>
                  <a:schemeClr val="tx1"/>
                </a:solidFill>
                <a:latin typeface="黑体" panose="02010609060101010101" pitchFamily="49" charset="-122"/>
                <a:ea typeface="黑体" panose="02010609060101010101" pitchFamily="49" charset="-122"/>
              </a:rPr>
              <a:t>ER</a:t>
            </a:r>
            <a:r>
              <a:rPr lang="zh-CN" altLang="en-US" sz="2400" b="0" dirty="0">
                <a:solidFill>
                  <a:schemeClr val="tx1"/>
                </a:solidFill>
                <a:latin typeface="黑体" panose="02010609060101010101" pitchFamily="49" charset="-122"/>
                <a:ea typeface="黑体" panose="02010609060101010101" pitchFamily="49" charset="-122"/>
              </a:rPr>
              <a:t>模型，要求标注联系类型，可省略实体属性</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2</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根据</a:t>
            </a:r>
            <a:r>
              <a:rPr lang="zh-CN" altLang="en-US" sz="2400" b="0" dirty="0">
                <a:solidFill>
                  <a:schemeClr val="tx1"/>
                </a:solidFill>
                <a:latin typeface="黑体" panose="02010609060101010101" pitchFamily="49" charset="-122"/>
                <a:ea typeface="黑体" panose="02010609060101010101" pitchFamily="49" charset="-122"/>
              </a:rPr>
              <a:t>转换规则，将</a:t>
            </a:r>
            <a:r>
              <a:rPr lang="en-US" altLang="zh-CN" sz="2400" b="0" dirty="0">
                <a:solidFill>
                  <a:schemeClr val="tx1"/>
                </a:solidFill>
                <a:latin typeface="黑体" panose="02010609060101010101" pitchFamily="49" charset="-122"/>
                <a:ea typeface="黑体" panose="02010609060101010101" pitchFamily="49" charset="-122"/>
              </a:rPr>
              <a:t>ER</a:t>
            </a:r>
            <a:r>
              <a:rPr lang="zh-CN" altLang="en-US" sz="2400" b="0" dirty="0">
                <a:solidFill>
                  <a:schemeClr val="tx1"/>
                </a:solidFill>
                <a:latin typeface="黑体" panose="02010609060101010101" pitchFamily="49" charset="-122"/>
                <a:ea typeface="黑体" panose="02010609060101010101" pitchFamily="49" charset="-122"/>
              </a:rPr>
              <a:t>模型转换成关系模型，要求标注每个关系模式的主键和外键</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如果存在</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120325" y="451131"/>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593293" y="1005581"/>
            <a:ext cx="11088958" cy="5836664"/>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试</a:t>
            </a:r>
            <a:r>
              <a:rPr lang="zh-CN" altLang="en-US" sz="2400" b="0" dirty="0">
                <a:solidFill>
                  <a:schemeClr val="tx1"/>
                </a:solidFill>
                <a:latin typeface="黑体" panose="02010609060101010101" pitchFamily="49" charset="-122"/>
                <a:ea typeface="黑体" panose="02010609060101010101" pitchFamily="49" charset="-122"/>
              </a:rPr>
              <a:t>为该图书借阅系统设计一个</a:t>
            </a:r>
            <a:r>
              <a:rPr lang="en-US" altLang="zh-CN" sz="2400" b="0" dirty="0">
                <a:solidFill>
                  <a:schemeClr val="tx1"/>
                </a:solidFill>
                <a:latin typeface="黑体" panose="02010609060101010101" pitchFamily="49" charset="-122"/>
                <a:ea typeface="黑体" panose="02010609060101010101" pitchFamily="49" charset="-122"/>
              </a:rPr>
              <a:t>ER</a:t>
            </a:r>
            <a:r>
              <a:rPr lang="zh-CN" altLang="en-US" sz="2400" b="0" dirty="0">
                <a:solidFill>
                  <a:schemeClr val="tx1"/>
                </a:solidFill>
                <a:latin typeface="黑体" panose="02010609060101010101" pitchFamily="49" charset="-122"/>
                <a:ea typeface="黑体" panose="02010609060101010101" pitchFamily="49" charset="-122"/>
              </a:rPr>
              <a:t>模型，要求标注联系类型，可省略实体属性</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28" y="2295877"/>
            <a:ext cx="9244688" cy="325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120325" y="451131"/>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593293" y="1005581"/>
            <a:ext cx="11088958" cy="5836664"/>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根据</a:t>
            </a:r>
            <a:r>
              <a:rPr lang="zh-CN" altLang="en-US" sz="2400" b="0" dirty="0">
                <a:solidFill>
                  <a:schemeClr val="tx1"/>
                </a:solidFill>
                <a:latin typeface="黑体" panose="02010609060101010101" pitchFamily="49" charset="-122"/>
                <a:ea typeface="黑体" panose="02010609060101010101" pitchFamily="49" charset="-122"/>
              </a:rPr>
              <a:t>转换规则，将</a:t>
            </a:r>
            <a:r>
              <a:rPr lang="en-US" altLang="zh-CN" sz="2400" b="0" dirty="0">
                <a:solidFill>
                  <a:schemeClr val="tx1"/>
                </a:solidFill>
                <a:latin typeface="黑体" panose="02010609060101010101" pitchFamily="49" charset="-122"/>
                <a:ea typeface="黑体" panose="02010609060101010101" pitchFamily="49" charset="-122"/>
              </a:rPr>
              <a:t>ER</a:t>
            </a:r>
            <a:r>
              <a:rPr lang="zh-CN" altLang="en-US" sz="2400" b="0" dirty="0">
                <a:solidFill>
                  <a:schemeClr val="tx1"/>
                </a:solidFill>
                <a:latin typeface="黑体" panose="02010609060101010101" pitchFamily="49" charset="-122"/>
                <a:ea typeface="黑体" panose="02010609060101010101" pitchFamily="49" charset="-122"/>
              </a:rPr>
              <a:t>模型转换成关系模型，要求标注每个关系模式的主键和外键</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如果存在</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读者类别（类别编号，名称，允许最大借书量，借书期限）主键：类别</a:t>
            </a:r>
            <a:r>
              <a:rPr lang="zh-CN" altLang="en-US" sz="2400" b="0" dirty="0" smtClean="0">
                <a:solidFill>
                  <a:schemeClr val="tx1"/>
                </a:solidFill>
                <a:latin typeface="黑体" panose="02010609060101010101" pitchFamily="49" charset="-122"/>
                <a:ea typeface="黑体" panose="02010609060101010101" pitchFamily="49" charset="-122"/>
              </a:rPr>
              <a:t>编号</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读者（借书证号，姓名，性别，单位，类别编号）主键：借书证号，外键：类别</a:t>
            </a:r>
            <a:r>
              <a:rPr lang="zh-CN" altLang="en-US" sz="2400" b="0" dirty="0" smtClean="0">
                <a:solidFill>
                  <a:schemeClr val="tx1"/>
                </a:solidFill>
                <a:latin typeface="黑体" panose="02010609060101010101" pitchFamily="49" charset="-122"/>
                <a:ea typeface="黑体" panose="02010609060101010101" pitchFamily="49" charset="-122"/>
              </a:rPr>
              <a:t>编号</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图书（书号，书名，作者，单价，出版社）主键：</a:t>
            </a:r>
            <a:r>
              <a:rPr lang="zh-CN" altLang="en-US" sz="2400" b="0" dirty="0" smtClean="0">
                <a:solidFill>
                  <a:schemeClr val="tx1"/>
                </a:solidFill>
                <a:latin typeface="黑体" panose="02010609060101010101" pitchFamily="49" charset="-122"/>
                <a:ea typeface="黑体" panose="02010609060101010101" pitchFamily="49" charset="-122"/>
              </a:rPr>
              <a:t>书号</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借阅（书号，借书证号，借书日期，还书日期）书号和借书证号既是主键也是外键</a:t>
            </a:r>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数据模型的优化</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3" name="矩形 12"/>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3"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3"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3"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a:solidFill>
                  <a:schemeClr val="tx1"/>
                </a:solidFill>
                <a:latin typeface="黑体" panose="02010609060101010101" pitchFamily="49" charset="-122"/>
                <a:ea typeface="黑体" panose="02010609060101010101" pitchFamily="49" charset="-122"/>
                <a:sym typeface="+mn-ea"/>
              </a:rPr>
              <a:t>（选择、填空、简答）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数据模型的优化</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9" name="TextBox 18"/>
          <p:cNvSpPr txBox="1"/>
          <p:nvPr/>
        </p:nvSpPr>
        <p:spPr>
          <a:xfrm>
            <a:off x="1135025" y="2829965"/>
            <a:ext cx="10002190" cy="500137"/>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数据库逻辑设计的结果，</a:t>
            </a:r>
            <a:r>
              <a:rPr lang="zh-CN" altLang="en-US" sz="2400" dirty="0" smtClean="0">
                <a:solidFill>
                  <a:srgbClr val="FF0000"/>
                </a:solidFill>
                <a:latin typeface="手札体-简粗体" panose="03000700000000000000" pitchFamily="66" charset="-122"/>
                <a:ea typeface="手札体-简粗体" panose="03000700000000000000" pitchFamily="66" charset="-122"/>
              </a:rPr>
              <a:t>不是唯一的。</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2" name="TextBox 11"/>
          <p:cNvSpPr txBox="1"/>
          <p:nvPr/>
        </p:nvSpPr>
        <p:spPr>
          <a:xfrm>
            <a:off x="1135025" y="3468149"/>
            <a:ext cx="10184616" cy="2939266"/>
          </a:xfrm>
          <a:prstGeom prst="rect">
            <a:avLst/>
          </a:prstGeom>
          <a:noFill/>
        </p:spPr>
        <p:txBody>
          <a:bodyPr wrap="square" rtlCol="0">
            <a:spAutoFit/>
          </a:bodyPr>
          <a:lstStyle/>
          <a:p>
            <a:pPr>
              <a:lnSpc>
                <a:spcPts val="3700"/>
              </a:lnSpc>
            </a:pPr>
            <a:r>
              <a:rPr lang="en-US" altLang="zh-CN" sz="2400" dirty="0" smtClean="0">
                <a:latin typeface="手札体-简粗体" panose="03000700000000000000" pitchFamily="66" charset="-122"/>
                <a:ea typeface="手札体-简粗体" panose="03000700000000000000" pitchFamily="66" charset="-122"/>
              </a:rPr>
              <a:t>1</a:t>
            </a:r>
            <a:r>
              <a:rPr lang="zh-CN" altLang="en-US" sz="2400" dirty="0" smtClean="0">
                <a:latin typeface="手札体-简粗体" panose="03000700000000000000" pitchFamily="66" charset="-122"/>
                <a:ea typeface="手札体-简粗体" panose="03000700000000000000" pitchFamily="66" charset="-122"/>
              </a:rPr>
              <a:t>）确定各</a:t>
            </a:r>
            <a:r>
              <a:rPr lang="zh-CN" altLang="en-US" sz="2400" dirty="0" smtClean="0">
                <a:solidFill>
                  <a:srgbClr val="FF0000"/>
                </a:solidFill>
                <a:latin typeface="手札体-简粗体" panose="03000700000000000000" pitchFamily="66" charset="-122"/>
                <a:ea typeface="手札体-简粗体" panose="03000700000000000000" pitchFamily="66" charset="-122"/>
              </a:rPr>
              <a:t>属性</a:t>
            </a:r>
            <a:r>
              <a:rPr lang="zh-CN" altLang="en-US" sz="2400" dirty="0" smtClean="0">
                <a:latin typeface="手札体-简粗体" panose="03000700000000000000" pitchFamily="66" charset="-122"/>
                <a:ea typeface="手札体-简粗体" panose="03000700000000000000" pitchFamily="66" charset="-122"/>
              </a:rPr>
              <a:t>间的函数依赖关系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2</a:t>
            </a:r>
            <a:r>
              <a:rPr lang="zh-CN" altLang="en-US" sz="2400" dirty="0" smtClean="0">
                <a:latin typeface="手札体-简粗体" panose="03000700000000000000" pitchFamily="66" charset="-122"/>
                <a:ea typeface="手札体-简粗体" panose="03000700000000000000" pitchFamily="66" charset="-122"/>
              </a:rPr>
              <a:t>）对于各个关系模式之间的数据依赖进行极小化处理，消除</a:t>
            </a:r>
            <a:r>
              <a:rPr lang="zh-CN" altLang="en-US" sz="2400" dirty="0" smtClean="0">
                <a:solidFill>
                  <a:srgbClr val="FF0000"/>
                </a:solidFill>
                <a:latin typeface="手札体-简粗体" panose="03000700000000000000" pitchFamily="66" charset="-122"/>
                <a:ea typeface="手札体-简粗体" panose="03000700000000000000" pitchFamily="66" charset="-122"/>
              </a:rPr>
              <a:t>冗余</a:t>
            </a:r>
            <a:r>
              <a:rPr lang="zh-CN" altLang="en-US" sz="2400" dirty="0" smtClean="0">
                <a:latin typeface="手札体-简粗体" panose="03000700000000000000" pitchFamily="66" charset="-122"/>
                <a:ea typeface="手札体-简粗体" panose="03000700000000000000" pitchFamily="66" charset="-122"/>
              </a:rPr>
              <a:t>的联系。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3</a:t>
            </a:r>
            <a:r>
              <a:rPr lang="zh-CN" altLang="en-US" sz="2400" dirty="0" smtClean="0">
                <a:latin typeface="手札体-简粗体" panose="03000700000000000000" pitchFamily="66" charset="-122"/>
                <a:ea typeface="手札体-简粗体" panose="03000700000000000000" pitchFamily="66" charset="-122"/>
              </a:rPr>
              <a:t>）判断每个关系模式的范式，根据实际需要确定最合适的范式。</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4</a:t>
            </a:r>
            <a:r>
              <a:rPr lang="zh-CN" altLang="en-US" sz="2400" dirty="0" smtClean="0">
                <a:latin typeface="手札体-简粗体" panose="03000700000000000000" pitchFamily="66" charset="-122"/>
                <a:ea typeface="手札体-简粗体" panose="03000700000000000000" pitchFamily="66" charset="-122"/>
              </a:rPr>
              <a:t>）按照</a:t>
            </a:r>
            <a:r>
              <a:rPr lang="zh-CN" altLang="en-US" sz="2400" dirty="0" smtClean="0">
                <a:solidFill>
                  <a:srgbClr val="FF0000"/>
                </a:solidFill>
                <a:latin typeface="手札体-简粗体" panose="03000700000000000000" pitchFamily="66" charset="-122"/>
                <a:ea typeface="手札体-简粗体" panose="03000700000000000000" pitchFamily="66" charset="-122"/>
              </a:rPr>
              <a:t>需求分析</a:t>
            </a:r>
            <a:r>
              <a:rPr lang="zh-CN" altLang="en-US" sz="2400" dirty="0" smtClean="0">
                <a:latin typeface="手札体-简粗体" panose="03000700000000000000" pitchFamily="66" charset="-122"/>
                <a:ea typeface="手札体-简粗体" panose="03000700000000000000" pitchFamily="66" charset="-122"/>
              </a:rPr>
              <a:t>阶段得到的处理要求，分析这些模式对于这样的应用环境是否合适，确定是否要对某些模式进行合并或分解。</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5</a:t>
            </a:r>
            <a:r>
              <a:rPr lang="zh-CN" altLang="en-US" sz="2400" dirty="0" smtClean="0">
                <a:latin typeface="手札体-简粗体" panose="03000700000000000000" pitchFamily="66" charset="-122"/>
                <a:ea typeface="手札体-简粗体" panose="03000700000000000000" pitchFamily="66" charset="-122"/>
              </a:rPr>
              <a:t>）对关系模式进行必要的分解，提高</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数据操作</a:t>
            </a:r>
            <a:r>
              <a:rPr lang="zh-CN" altLang="en-US" sz="2400" dirty="0" smtClean="0">
                <a:latin typeface="手札体-简粗体" panose="03000700000000000000" pitchFamily="66" charset="-122"/>
                <a:ea typeface="手札体-简粗体" panose="03000700000000000000" pitchFamily="66" charset="-122"/>
              </a:rPr>
              <a:t>的效率和</a:t>
            </a:r>
            <a:r>
              <a:rPr lang="zh-CN" altLang="en-US" sz="2400" dirty="0" smtClean="0">
                <a:solidFill>
                  <a:srgbClr val="FF0000"/>
                </a:solidFill>
                <a:latin typeface="手札体-简粗体" panose="03000700000000000000" pitchFamily="66" charset="-122"/>
                <a:ea typeface="手札体-简粗体" panose="03000700000000000000" pitchFamily="66" charset="-122"/>
              </a:rPr>
              <a:t>存储空间</a:t>
            </a:r>
            <a:r>
              <a:rPr lang="zh-CN" altLang="en-US" sz="2400" dirty="0" smtClean="0">
                <a:latin typeface="手札体-简粗体" panose="03000700000000000000" pitchFamily="66" charset="-122"/>
                <a:ea typeface="手札体-简粗体" panose="03000700000000000000" pitchFamily="66" charset="-122"/>
              </a:rPr>
              <a:t>的利用率</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13" name="矩形 12"/>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3"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3"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3"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a:solidFill>
                  <a:schemeClr val="tx1"/>
                </a:solidFill>
                <a:latin typeface="黑体" panose="02010609060101010101" pitchFamily="49" charset="-122"/>
                <a:ea typeface="黑体" panose="02010609060101010101" pitchFamily="49" charset="-122"/>
                <a:sym typeface="+mn-ea"/>
              </a:rPr>
              <a:t>（选择、填空、简答）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数据模型的优化</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9" name="TextBox 18"/>
          <p:cNvSpPr txBox="1"/>
          <p:nvPr/>
        </p:nvSpPr>
        <p:spPr>
          <a:xfrm>
            <a:off x="1135025" y="2829965"/>
            <a:ext cx="10002190" cy="500137"/>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数据库逻辑设计的结果，</a:t>
            </a:r>
            <a:r>
              <a:rPr lang="zh-CN" altLang="en-US" sz="2400" dirty="0" smtClean="0">
                <a:solidFill>
                  <a:srgbClr val="FF0000"/>
                </a:solidFill>
                <a:latin typeface="手札体-简粗体" panose="03000700000000000000" pitchFamily="66" charset="-122"/>
                <a:ea typeface="手札体-简粗体" panose="03000700000000000000" pitchFamily="66" charset="-122"/>
              </a:rPr>
              <a:t>不是唯一的。</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2" name="TextBox 11"/>
          <p:cNvSpPr txBox="1"/>
          <p:nvPr/>
        </p:nvSpPr>
        <p:spPr>
          <a:xfrm>
            <a:off x="1135025" y="3468149"/>
            <a:ext cx="10184616" cy="2939266"/>
          </a:xfrm>
          <a:prstGeom prst="rect">
            <a:avLst/>
          </a:prstGeom>
          <a:noFill/>
        </p:spPr>
        <p:txBody>
          <a:bodyPr wrap="square" rtlCol="0">
            <a:spAutoFit/>
          </a:bodyPr>
          <a:lstStyle/>
          <a:p>
            <a:pPr>
              <a:lnSpc>
                <a:spcPts val="3700"/>
              </a:lnSpc>
            </a:pPr>
            <a:r>
              <a:rPr lang="en-US" altLang="zh-CN" sz="2400" dirty="0" smtClean="0">
                <a:latin typeface="手札体-简粗体" panose="03000700000000000000" pitchFamily="66" charset="-122"/>
                <a:ea typeface="手札体-简粗体" panose="03000700000000000000" pitchFamily="66" charset="-122"/>
              </a:rPr>
              <a:t>1</a:t>
            </a:r>
            <a:r>
              <a:rPr lang="zh-CN" altLang="en-US" sz="2400" dirty="0" smtClean="0">
                <a:latin typeface="手札体-简粗体" panose="03000700000000000000" pitchFamily="66" charset="-122"/>
                <a:ea typeface="手札体-简粗体" panose="03000700000000000000" pitchFamily="66" charset="-122"/>
              </a:rPr>
              <a:t>）确定各（  ）间的函数依赖关系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2</a:t>
            </a:r>
            <a:r>
              <a:rPr lang="zh-CN" altLang="en-US" sz="2400" dirty="0" smtClean="0">
                <a:latin typeface="手札体-简粗体" panose="03000700000000000000" pitchFamily="66" charset="-122"/>
                <a:ea typeface="手札体-简粗体" panose="03000700000000000000" pitchFamily="66" charset="-122"/>
              </a:rPr>
              <a:t>）对于各个关系模式之间的数据依赖进行极小化处理，消除（）的联系。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3</a:t>
            </a:r>
            <a:r>
              <a:rPr lang="zh-CN" altLang="en-US" sz="2400" dirty="0" smtClean="0">
                <a:latin typeface="手札体-简粗体" panose="03000700000000000000" pitchFamily="66" charset="-122"/>
                <a:ea typeface="手札体-简粗体" panose="03000700000000000000" pitchFamily="66" charset="-122"/>
              </a:rPr>
              <a:t>）判断每个关系模式的范式，根据实际需要确定最合适的范式。</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4</a:t>
            </a:r>
            <a:r>
              <a:rPr lang="zh-CN" altLang="en-US" sz="2400" dirty="0" smtClean="0">
                <a:latin typeface="手札体-简粗体" panose="03000700000000000000" pitchFamily="66" charset="-122"/>
                <a:ea typeface="手札体-简粗体" panose="03000700000000000000" pitchFamily="66" charset="-122"/>
              </a:rPr>
              <a:t>）按照（ ）阶段得到的处理要求，分析这些模式对于这样的应用环境是否合适，确定是否要对某些模式进行合并或分解。</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5</a:t>
            </a:r>
            <a:r>
              <a:rPr lang="zh-CN" altLang="en-US" sz="2400" dirty="0" smtClean="0">
                <a:latin typeface="手札体-简粗体" panose="03000700000000000000" pitchFamily="66" charset="-122"/>
                <a:ea typeface="手札体-简粗体" panose="03000700000000000000" pitchFamily="66" charset="-122"/>
              </a:rPr>
              <a:t>）对关系模式进行必要的分解，提高（ ）的效率和（ ）的利用率</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13" name="矩形 12"/>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3"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3"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3"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a:solidFill>
                  <a:schemeClr val="tx1"/>
                </a:solidFill>
                <a:latin typeface="黑体" panose="02010609060101010101" pitchFamily="49" charset="-122"/>
                <a:ea typeface="黑体" panose="02010609060101010101" pitchFamily="49" charset="-122"/>
                <a:sym typeface="+mn-ea"/>
              </a:rPr>
              <a:t>（选择、填空、简答）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数据模型的优化</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9" name="TextBox 18"/>
          <p:cNvSpPr txBox="1"/>
          <p:nvPr/>
        </p:nvSpPr>
        <p:spPr>
          <a:xfrm>
            <a:off x="1135025" y="2829965"/>
            <a:ext cx="10002190" cy="500137"/>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数据库逻辑设计的结果，</a:t>
            </a:r>
            <a:r>
              <a:rPr lang="zh-CN" altLang="en-US" sz="2400" dirty="0" smtClean="0">
                <a:solidFill>
                  <a:srgbClr val="FF0000"/>
                </a:solidFill>
                <a:latin typeface="手札体-简粗体" panose="03000700000000000000" pitchFamily="66" charset="-122"/>
                <a:ea typeface="手札体-简粗体" panose="03000700000000000000" pitchFamily="66" charset="-122"/>
              </a:rPr>
              <a:t>不是唯一的。</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2" name="TextBox 11"/>
          <p:cNvSpPr txBox="1"/>
          <p:nvPr/>
        </p:nvSpPr>
        <p:spPr>
          <a:xfrm>
            <a:off x="1135025" y="3468149"/>
            <a:ext cx="10184616" cy="2939266"/>
          </a:xfrm>
          <a:prstGeom prst="rect">
            <a:avLst/>
          </a:prstGeom>
          <a:noFill/>
        </p:spPr>
        <p:txBody>
          <a:bodyPr wrap="square" rtlCol="0">
            <a:spAutoFit/>
          </a:bodyPr>
          <a:lstStyle/>
          <a:p>
            <a:pPr>
              <a:lnSpc>
                <a:spcPts val="3700"/>
              </a:lnSpc>
            </a:pPr>
            <a:r>
              <a:rPr lang="en-US" altLang="zh-CN" sz="2400" dirty="0" smtClean="0">
                <a:latin typeface="手札体-简粗体" panose="03000700000000000000" pitchFamily="66" charset="-122"/>
                <a:ea typeface="手札体-简粗体" panose="03000700000000000000" pitchFamily="66" charset="-122"/>
              </a:rPr>
              <a:t>1</a:t>
            </a:r>
            <a:r>
              <a:rPr lang="zh-CN" altLang="en-US" sz="2400" dirty="0" smtClean="0">
                <a:latin typeface="手札体-简粗体" panose="03000700000000000000" pitchFamily="66" charset="-122"/>
                <a:ea typeface="手札体-简粗体" panose="03000700000000000000" pitchFamily="66" charset="-122"/>
              </a:rPr>
              <a:t>）确定各</a:t>
            </a:r>
            <a:r>
              <a:rPr lang="zh-CN" altLang="en-US" sz="2400" dirty="0" smtClean="0">
                <a:solidFill>
                  <a:srgbClr val="FF0000"/>
                </a:solidFill>
                <a:latin typeface="手札体-简粗体" panose="03000700000000000000" pitchFamily="66" charset="-122"/>
                <a:ea typeface="手札体-简粗体" panose="03000700000000000000" pitchFamily="66" charset="-122"/>
              </a:rPr>
              <a:t>属性</a:t>
            </a:r>
            <a:r>
              <a:rPr lang="zh-CN" altLang="en-US" sz="2400" dirty="0" smtClean="0">
                <a:latin typeface="手札体-简粗体" panose="03000700000000000000" pitchFamily="66" charset="-122"/>
                <a:ea typeface="手札体-简粗体" panose="03000700000000000000" pitchFamily="66" charset="-122"/>
              </a:rPr>
              <a:t>间的函数依赖关系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2</a:t>
            </a:r>
            <a:r>
              <a:rPr lang="zh-CN" altLang="en-US" sz="2400" dirty="0" smtClean="0">
                <a:latin typeface="手札体-简粗体" panose="03000700000000000000" pitchFamily="66" charset="-122"/>
                <a:ea typeface="手札体-简粗体" panose="03000700000000000000" pitchFamily="66" charset="-122"/>
              </a:rPr>
              <a:t>）对于各个关系模式之间的数据依赖进行极小化处理，消除</a:t>
            </a:r>
            <a:r>
              <a:rPr lang="zh-CN" altLang="en-US" sz="2400" dirty="0" smtClean="0">
                <a:solidFill>
                  <a:srgbClr val="FF0000"/>
                </a:solidFill>
                <a:latin typeface="手札体-简粗体" panose="03000700000000000000" pitchFamily="66" charset="-122"/>
                <a:ea typeface="手札体-简粗体" panose="03000700000000000000" pitchFamily="66" charset="-122"/>
              </a:rPr>
              <a:t>冗余</a:t>
            </a:r>
            <a:r>
              <a:rPr lang="zh-CN" altLang="en-US" sz="2400" dirty="0" smtClean="0">
                <a:latin typeface="手札体-简粗体" panose="03000700000000000000" pitchFamily="66" charset="-122"/>
                <a:ea typeface="手札体-简粗体" panose="03000700000000000000" pitchFamily="66" charset="-122"/>
              </a:rPr>
              <a:t>的联系。</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3</a:t>
            </a:r>
            <a:r>
              <a:rPr lang="zh-CN" altLang="en-US" sz="2400" dirty="0" smtClean="0">
                <a:latin typeface="手札体-简粗体" panose="03000700000000000000" pitchFamily="66" charset="-122"/>
                <a:ea typeface="手札体-简粗体" panose="03000700000000000000" pitchFamily="66" charset="-122"/>
              </a:rPr>
              <a:t>）判断每个关系模式的范式，根据实际需要确定最合适的范式。</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4</a:t>
            </a:r>
            <a:r>
              <a:rPr lang="zh-CN" altLang="en-US" sz="2400" dirty="0" smtClean="0">
                <a:latin typeface="手札体-简粗体" panose="03000700000000000000" pitchFamily="66" charset="-122"/>
                <a:ea typeface="手札体-简粗体" panose="03000700000000000000" pitchFamily="66" charset="-122"/>
              </a:rPr>
              <a:t>）按照</a:t>
            </a:r>
            <a:r>
              <a:rPr lang="zh-CN" altLang="en-US" sz="2400" dirty="0" smtClean="0">
                <a:solidFill>
                  <a:srgbClr val="FF0000"/>
                </a:solidFill>
                <a:latin typeface="手札体-简粗体" panose="03000700000000000000" pitchFamily="66" charset="-122"/>
                <a:ea typeface="手札体-简粗体" panose="03000700000000000000" pitchFamily="66" charset="-122"/>
              </a:rPr>
              <a:t>需求分析</a:t>
            </a:r>
            <a:r>
              <a:rPr lang="zh-CN" altLang="en-US" sz="2400" dirty="0" smtClean="0">
                <a:latin typeface="手札体-简粗体" panose="03000700000000000000" pitchFamily="66" charset="-122"/>
                <a:ea typeface="手札体-简粗体" panose="03000700000000000000" pitchFamily="66" charset="-122"/>
              </a:rPr>
              <a:t>阶段得到的处理要求，分析这些模式对于这样的应用环境是否合适，确定是否要对某些模式进行合并或分解。</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5</a:t>
            </a:r>
            <a:r>
              <a:rPr lang="zh-CN" altLang="en-US" sz="2400" dirty="0" smtClean="0">
                <a:latin typeface="手札体-简粗体" panose="03000700000000000000" pitchFamily="66" charset="-122"/>
                <a:ea typeface="手札体-简粗体" panose="03000700000000000000" pitchFamily="66" charset="-122"/>
              </a:rPr>
              <a:t>）对关系模式进行必要的分解，提高</a:t>
            </a:r>
            <a:r>
              <a:rPr lang="zh-CN" altLang="en-US" sz="2400" dirty="0" smtClean="0">
                <a:solidFill>
                  <a:srgbClr val="FF0000"/>
                </a:solidFill>
                <a:latin typeface="手札体-简粗体" panose="03000700000000000000" pitchFamily="66" charset="-122"/>
                <a:ea typeface="手札体-简粗体" panose="03000700000000000000" pitchFamily="66" charset="-122"/>
              </a:rPr>
              <a:t>数据操作</a:t>
            </a:r>
            <a:r>
              <a:rPr lang="zh-CN" altLang="en-US" sz="2400" dirty="0" smtClean="0">
                <a:latin typeface="手札体-简粗体" panose="03000700000000000000" pitchFamily="66" charset="-122"/>
                <a:ea typeface="手札体-简粗体" panose="03000700000000000000" pitchFamily="66" charset="-122"/>
              </a:rPr>
              <a:t>的效率和</a:t>
            </a:r>
            <a:r>
              <a:rPr lang="zh-CN" altLang="en-US" sz="2400" dirty="0" smtClean="0">
                <a:solidFill>
                  <a:srgbClr val="FF0000"/>
                </a:solidFill>
                <a:latin typeface="手札体-简粗体" panose="03000700000000000000" pitchFamily="66" charset="-122"/>
                <a:ea typeface="手札体-简粗体" panose="03000700000000000000" pitchFamily="66" charset="-122"/>
              </a:rPr>
              <a:t>存储空间</a:t>
            </a:r>
            <a:r>
              <a:rPr lang="zh-CN" altLang="en-US" sz="2400" dirty="0" smtClean="0">
                <a:latin typeface="手札体-简粗体" panose="03000700000000000000" pitchFamily="66" charset="-122"/>
                <a:ea typeface="手札体-简粗体" panose="03000700000000000000" pitchFamily="66" charset="-122"/>
              </a:rPr>
              <a:t>的利用率</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13" name="矩形 12"/>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3"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3"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3"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6" name="TextBox 25"/>
          <p:cNvSpPr txBox="1"/>
          <p:nvPr/>
        </p:nvSpPr>
        <p:spPr>
          <a:xfrm>
            <a:off x="876115" y="174153"/>
            <a:ext cx="2576346"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3.3.3.2 </a:t>
            </a:r>
            <a:r>
              <a:rPr lang="zh-CN" altLang="en-US" dirty="0" smtClean="0">
                <a:latin typeface="微软雅黑" panose="020B0503020204020204" charset="-122"/>
                <a:ea typeface="微软雅黑" panose="020B0503020204020204" charset="-122"/>
              </a:rPr>
              <a:t>数据模型的优化</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7"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8" name="TextBox 7"/>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设计用户子模式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86588"/>
            <a:ext cx="563526" cy="6284824"/>
            <a:chOff x="0" y="180767"/>
            <a:chExt cx="563526" cy="6284824"/>
          </a:xfrm>
        </p:grpSpPr>
        <p:sp>
          <p:nvSpPr>
            <p:cNvPr id="15" name="矩形 14"/>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7" name="矩形 16"/>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8" name="矩形 17"/>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9" name="TextBox 18"/>
          <p:cNvSpPr txBox="1"/>
          <p:nvPr/>
        </p:nvSpPr>
        <p:spPr>
          <a:xfrm>
            <a:off x="1135025" y="3423179"/>
            <a:ext cx="10002190" cy="1990288"/>
          </a:xfrm>
          <a:prstGeom prst="rect">
            <a:avLst/>
          </a:prstGeom>
          <a:noFill/>
        </p:spPr>
        <p:txBody>
          <a:bodyPr wrap="square" rtlCol="0">
            <a:spAutoFit/>
          </a:bodyPr>
          <a:lstStyle/>
          <a:p>
            <a:pPr>
              <a:lnSpc>
                <a:spcPts val="3700"/>
              </a:lnSpc>
            </a:pPr>
            <a:r>
              <a:rPr lang="en-US" altLang="zh-CN" sz="2400" dirty="0" smtClean="0">
                <a:latin typeface="手札体-简粗体" panose="03000700000000000000" pitchFamily="66" charset="-122"/>
                <a:ea typeface="手札体-简粗体" panose="03000700000000000000" pitchFamily="66" charset="-122"/>
              </a:rPr>
              <a:t>1</a:t>
            </a:r>
            <a:r>
              <a:rPr lang="zh-CN" altLang="en-US" sz="2400" dirty="0" smtClean="0">
                <a:latin typeface="手札体-简粗体" panose="03000700000000000000" pitchFamily="66" charset="-122"/>
                <a:ea typeface="手札体-简粗体" panose="03000700000000000000" pitchFamily="66" charset="-122"/>
              </a:rPr>
              <a:t>）可以通过视图机制在设计用户视图时，重新定义某些属性的别名，使其更符合用户的习惯，以方便使用。</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2</a:t>
            </a:r>
            <a:r>
              <a:rPr lang="zh-CN" altLang="en-US" sz="2400" dirty="0" smtClean="0">
                <a:latin typeface="手札体-简粗体" panose="03000700000000000000" pitchFamily="66" charset="-122"/>
                <a:ea typeface="手札体-简粗体" panose="03000700000000000000" pitchFamily="66" charset="-122"/>
              </a:rPr>
              <a:t>）可以对不同级别的用户定义不同的视图，以保证系统的安全性。</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en-US" altLang="zh-CN" sz="2400" dirty="0" smtClean="0">
                <a:latin typeface="手札体-简粗体" panose="03000700000000000000" pitchFamily="66" charset="-122"/>
                <a:ea typeface="手札体-简粗体" panose="03000700000000000000" pitchFamily="66" charset="-122"/>
              </a:rPr>
              <a:t>3</a:t>
            </a:r>
            <a:r>
              <a:rPr lang="zh-CN" altLang="en-US" sz="2400" dirty="0" smtClean="0">
                <a:latin typeface="手札体-简粗体" panose="03000700000000000000" pitchFamily="66" charset="-122"/>
                <a:ea typeface="手札体-简粗体" panose="03000700000000000000" pitchFamily="66" charset="-122"/>
              </a:rPr>
              <a:t>）简化用户对系统的使用。</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11" name="矩形 10"/>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21" idx="1"/>
            <a:endCxn id="11"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2" idx="1"/>
            <a:endCxn id="11"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3" idx="1"/>
            <a:endCxn id="11"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4" name="TextBox 23"/>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1154113" y="590550"/>
            <a:ext cx="4165600" cy="717550"/>
          </a:xfrm>
        </p:spPr>
        <p:txBody>
          <a:bodyPr>
            <a:normAutofit/>
          </a:bodyPr>
          <a:lstStyle/>
          <a:p>
            <a:pPr eaLnBrk="1" hangingPunct="1">
              <a:defRPr/>
            </a:pPr>
            <a:r>
              <a:rPr lang="zh-CN" altLang="en-US" b="1" dirty="0">
                <a:solidFill>
                  <a:schemeClr val="tx1"/>
                </a:solidFill>
                <a:latin typeface="微软雅黑" panose="020B0503020204020204" charset="-122"/>
                <a:ea typeface="微软雅黑" panose="020B0503020204020204" charset="-122"/>
              </a:rPr>
              <a:t>讲 师 介 绍</a:t>
            </a:r>
          </a:p>
        </p:txBody>
      </p:sp>
      <p:sp>
        <p:nvSpPr>
          <p:cNvPr id="2" name="文本占位符 1"/>
          <p:cNvSpPr>
            <a:spLocks noGrp="1"/>
          </p:cNvSpPr>
          <p:nvPr>
            <p:ph type="body" sz="half" idx="2"/>
            <p:custDataLst>
              <p:tags r:id="rId3"/>
            </p:custDataLst>
          </p:nvPr>
        </p:nvSpPr>
        <p:spPr>
          <a:xfrm>
            <a:off x="552450" y="2578100"/>
            <a:ext cx="6264275" cy="2022475"/>
          </a:xfrm>
        </p:spPr>
        <p:txBody>
          <a:bodyPr>
            <a:noAutofit/>
          </a:bodyPr>
          <a:lstStyle/>
          <a:p>
            <a:pPr marL="342900" indent="-342900" eaLnBrk="1" hangingPunct="1">
              <a:lnSpc>
                <a:spcPct val="150000"/>
              </a:lnSpc>
              <a:buFont typeface="Wingdings" panose="05000000000000000000" charset="0"/>
              <a:buChar char=""/>
              <a:defRPr/>
            </a:pPr>
            <a:r>
              <a:rPr lang="zh-CN" altLang="en-US" sz="2400" dirty="0">
                <a:latin typeface="微软雅黑" panose="020B0503020204020204" charset="-122"/>
                <a:ea typeface="微软雅黑" panose="020B0503020204020204" charset="-122"/>
              </a:rPr>
              <a:t>主讲老师</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孙小涵</a:t>
            </a:r>
            <a:r>
              <a:rPr lang="zh-CN" altLang="en-US" sz="2400" dirty="0" smtClean="0">
                <a:latin typeface="微软雅黑" panose="020B0503020204020204" charset="-122"/>
                <a:ea typeface="微软雅黑" panose="020B0503020204020204" charset="-122"/>
              </a:rPr>
              <a:t>（尚德机构</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小涵老师</a:t>
            </a:r>
            <a:r>
              <a:rPr lang="zh-CN" altLang="en-US" sz="2400" dirty="0">
                <a:latin typeface="微软雅黑" panose="020B0503020204020204" charset="-122"/>
                <a:ea typeface="微软雅黑" panose="020B0503020204020204" charset="-122"/>
              </a:rPr>
              <a:t>）</a:t>
            </a:r>
          </a:p>
          <a:p>
            <a:pPr marL="342900" indent="-342900" eaLnBrk="1" hangingPunct="1">
              <a:lnSpc>
                <a:spcPct val="150000"/>
              </a:lnSpc>
              <a:buFont typeface="Wingdings" panose="05000000000000000000" charset="0"/>
              <a:buChar char=""/>
              <a:defRPr/>
            </a:pPr>
            <a:r>
              <a:rPr lang="zh-CN" altLang="en-US" sz="2400" dirty="0">
                <a:latin typeface="微软雅黑" panose="020B0503020204020204" charset="-122"/>
                <a:ea typeface="微软雅黑" panose="020B0503020204020204" charset="-122"/>
              </a:rPr>
              <a:t>主讲课程</a:t>
            </a:r>
            <a:r>
              <a:rPr lang="zh-CN" altLang="en-US" sz="2400" dirty="0" smtClean="0">
                <a:latin typeface="微软雅黑" panose="020B0503020204020204" charset="-122"/>
                <a:ea typeface="微软雅黑" panose="020B0503020204020204" charset="-122"/>
              </a:rPr>
              <a:t>：数据库、计算机原理、高数等</a:t>
            </a:r>
            <a:endParaRPr lang="en-US" altLang="zh-CN" sz="2400" dirty="0" smtClean="0">
              <a:latin typeface="微软雅黑" panose="020B0503020204020204" charset="-122"/>
              <a:ea typeface="微软雅黑" panose="020B0503020204020204" charset="-122"/>
            </a:endParaRPr>
          </a:p>
          <a:p>
            <a:pPr marL="342900" indent="-342900" eaLnBrk="1" hangingPunct="1">
              <a:lnSpc>
                <a:spcPct val="150000"/>
              </a:lnSpc>
              <a:buFont typeface="Wingdings" panose="05000000000000000000" charset="0"/>
              <a:buChar char=""/>
              <a:defRPr/>
            </a:pPr>
            <a:r>
              <a:rPr lang="zh-CN" altLang="en-US" sz="2400" dirty="0" smtClean="0">
                <a:latin typeface="微软雅黑" panose="020B0503020204020204" charset="-122"/>
                <a:ea typeface="微软雅黑" panose="020B0503020204020204" charset="-122"/>
              </a:rPr>
              <a:t>邮箱</a:t>
            </a:r>
            <a:r>
              <a:rPr lang="zh-CN" altLang="en-US" sz="2400" dirty="0">
                <a:latin typeface="微软雅黑" panose="020B0503020204020204" charset="-122"/>
                <a:ea typeface="微软雅黑" panose="020B0503020204020204" charset="-122"/>
              </a:rPr>
              <a:t>：</a:t>
            </a:r>
            <a:r>
              <a:rPr lang="en-US" altLang="zh-CN" sz="2400" dirty="0">
                <a:latin typeface="华文中宋" panose="02010600040101010101" charset="-122"/>
                <a:ea typeface="华文中宋" panose="02010600040101010101" charset="-122"/>
              </a:rPr>
              <a:t>sunxiaohan@sunlands.com</a:t>
            </a:r>
          </a:p>
          <a:p>
            <a:pPr eaLnBrk="1" hangingPunct="1">
              <a:buFont typeface="Arial" panose="020B0604020202020204" pitchFamily="34" charset="0"/>
              <a:buNone/>
              <a:defRPr/>
            </a:pPr>
            <a:endParaRPr lang="en-US" altLang="zh-CN" sz="2400" dirty="0">
              <a:latin typeface="微软雅黑" panose="020B0503020204020204" charset="-122"/>
              <a:ea typeface="微软雅黑" panose="020B0503020204020204" charset="-122"/>
            </a:endParaRPr>
          </a:p>
        </p:txBody>
      </p:sp>
      <p:sp>
        <p:nvSpPr>
          <p:cNvPr id="34820" name="图片 2"/>
          <p:cNvSpPr>
            <a:spLocks noChangeAspect="1"/>
          </p:cNvSpPr>
          <p:nvPr/>
        </p:nvSpPr>
        <p:spPr bwMode="auto">
          <a:xfrm>
            <a:off x="6737350" y="927100"/>
            <a:ext cx="38227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ts val="1000"/>
              </a:spcBef>
              <a:buChar char="•"/>
              <a:defRPr sz="2400">
                <a:solidFill>
                  <a:srgbClr val="404040"/>
                </a:solidFill>
                <a:latin typeface="Arial" panose="020B0604020202020204" pitchFamily="34" charset="0"/>
                <a:ea typeface="微软雅黑" panose="020B0503020204020204" charset="-122"/>
              </a:defRPr>
            </a:lvl1pPr>
            <a:lvl2pPr marL="742950" indent="-28575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2pPr>
            <a:lvl3pPr marL="11430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3pPr>
            <a:lvl4pPr marL="16002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4pPr>
            <a:lvl5pPr marL="20574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5pPr>
            <a:lvl6pPr marL="25146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6pPr>
            <a:lvl7pPr marL="29718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7pPr>
            <a:lvl8pPr marL="34290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8pPr>
            <a:lvl9pPr marL="38862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9pPr>
          </a:lstStyle>
          <a:p>
            <a:pPr eaLnBrk="1" hangingPunct="1">
              <a:lnSpc>
                <a:spcPct val="100000"/>
              </a:lnSpc>
              <a:spcBef>
                <a:spcPct val="0"/>
              </a:spcBef>
              <a:buFont typeface="Arial" panose="020B0604020202020204" pitchFamily="34" charset="0"/>
              <a:buNone/>
            </a:pPr>
            <a:endParaRPr lang="zh-CN" altLang="en-US" sz="1800">
              <a:solidFill>
                <a:schemeClr val="tx1"/>
              </a:solidFill>
              <a:latin typeface="Calibri" panose="020F0502020204030204" charset="0"/>
              <a:ea typeface="宋体" panose="02010600030101010101" pitchFamily="2" charset="-122"/>
            </a:endParaRPr>
          </a:p>
        </p:txBody>
      </p:sp>
      <p:pic>
        <p:nvPicPr>
          <p:cNvPr id="102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023" t="16636" r="1"/>
          <a:stretch>
            <a:fillRect/>
          </a:stretch>
        </p:blipFill>
        <p:spPr bwMode="auto">
          <a:xfrm>
            <a:off x="7536160" y="957651"/>
            <a:ext cx="3873696" cy="506691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6"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物理设计方法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7" name="TextBox 6"/>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物理设计方法</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4" name="任意多边形 3"/>
          <p:cNvSpPr/>
          <p:nvPr/>
        </p:nvSpPr>
        <p:spPr>
          <a:xfrm>
            <a:off x="3070831"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dirty="0" smtClean="0">
                <a:latin typeface="手札体-简粗体" panose="03000700000000000000" pitchFamily="66" charset="-122"/>
                <a:ea typeface="手札体-简粗体" panose="03000700000000000000" pitchFamily="66" charset="-122"/>
              </a:rPr>
              <a:t>建立</a:t>
            </a:r>
            <a:r>
              <a:rPr lang="zh-CN" altLang="en-US" sz="2400" dirty="0">
                <a:latin typeface="手札体-简粗体" panose="03000700000000000000" pitchFamily="66" charset="-122"/>
                <a:ea typeface="手札体-简粗体" panose="03000700000000000000" pitchFamily="66" charset="-122"/>
              </a:rPr>
              <a:t>（）</a:t>
            </a:r>
            <a:endParaRPr lang="zh-CN" altLang="en-US" sz="2400" kern="1200" dirty="0">
              <a:latin typeface="手札体-简粗体" panose="03000700000000000000" pitchFamily="66" charset="-122"/>
              <a:ea typeface="手札体-简粗体" panose="03000700000000000000" pitchFamily="66" charset="-122"/>
            </a:endParaRPr>
          </a:p>
        </p:txBody>
      </p:sp>
      <p:sp>
        <p:nvSpPr>
          <p:cNvPr id="8" name="任意多边形 7"/>
          <p:cNvSpPr/>
          <p:nvPr/>
        </p:nvSpPr>
        <p:spPr>
          <a:xfrm>
            <a:off x="6701959"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建立</a:t>
            </a:r>
            <a:r>
              <a:rPr lang="zh-CN" altLang="en-US" sz="2400" dirty="0">
                <a:latin typeface="手札体-简粗体" panose="03000700000000000000" pitchFamily="66" charset="-122"/>
                <a:ea typeface="手札体-简粗体" panose="03000700000000000000" pitchFamily="66" charset="-122"/>
              </a:rPr>
              <a:t>（）</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286588"/>
            <a:ext cx="563526" cy="6284824"/>
            <a:chOff x="0" y="180767"/>
            <a:chExt cx="563526" cy="6284824"/>
          </a:xfrm>
        </p:grpSpPr>
        <p:sp>
          <p:nvSpPr>
            <p:cNvPr id="11" name="矩形 10"/>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3" name="矩形 12"/>
            <p:cNvSpPr/>
            <p:nvPr/>
          </p:nvSpPr>
          <p:spPr>
            <a:xfrm>
              <a:off x="0" y="3338625"/>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逻辑结构设计</a:t>
              </a:r>
            </a:p>
          </p:txBody>
        </p:sp>
        <p:sp>
          <p:nvSpPr>
            <p:cNvPr id="14" name="矩形 13"/>
            <p:cNvSpPr/>
            <p:nvPr/>
          </p:nvSpPr>
          <p:spPr>
            <a:xfrm>
              <a:off x="0" y="5125889"/>
              <a:ext cx="563526" cy="13397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物理设计</a:t>
              </a:r>
            </a:p>
          </p:txBody>
        </p:sp>
      </p:grpSp>
      <p:sp>
        <p:nvSpPr>
          <p:cNvPr id="16" name="矩形 15"/>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3" name="TextBox 22"/>
          <p:cNvSpPr txBox="1"/>
          <p:nvPr/>
        </p:nvSpPr>
        <p:spPr>
          <a:xfrm>
            <a:off x="876115" y="174153"/>
            <a:ext cx="215475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3.3.4 </a:t>
            </a:r>
            <a:r>
              <a:rPr lang="zh-CN" altLang="en-US" dirty="0" smtClean="0">
                <a:latin typeface="微软雅黑" panose="020B0503020204020204" charset="-122"/>
                <a:ea typeface="微软雅黑" panose="020B0503020204020204" charset="-122"/>
              </a:rPr>
              <a:t>物理设计方法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6"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物理设计方法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7" name="TextBox 6"/>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物理设计方法</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4" name="任意多边形 3"/>
          <p:cNvSpPr/>
          <p:nvPr/>
        </p:nvSpPr>
        <p:spPr>
          <a:xfrm>
            <a:off x="3070831"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dirty="0" smtClean="0">
                <a:latin typeface="手札体-简粗体" panose="03000700000000000000" pitchFamily="66" charset="-122"/>
                <a:ea typeface="手札体-简粗体" panose="03000700000000000000" pitchFamily="66" charset="-122"/>
              </a:rPr>
              <a:t>建立索引</a:t>
            </a:r>
            <a:endParaRPr lang="zh-CN" altLang="en-US" sz="2400" kern="1200" dirty="0">
              <a:latin typeface="手札体-简粗体" panose="03000700000000000000" pitchFamily="66" charset="-122"/>
              <a:ea typeface="手札体-简粗体" panose="03000700000000000000" pitchFamily="66" charset="-122"/>
            </a:endParaRPr>
          </a:p>
        </p:txBody>
      </p:sp>
      <p:sp>
        <p:nvSpPr>
          <p:cNvPr id="8" name="任意多边形 7"/>
          <p:cNvSpPr/>
          <p:nvPr/>
        </p:nvSpPr>
        <p:spPr>
          <a:xfrm>
            <a:off x="6701959"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建立聚集</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286588"/>
            <a:ext cx="563526" cy="6284824"/>
            <a:chOff x="0" y="180767"/>
            <a:chExt cx="563526" cy="6284824"/>
          </a:xfrm>
        </p:grpSpPr>
        <p:sp>
          <p:nvSpPr>
            <p:cNvPr id="11" name="矩形 10"/>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3" name="矩形 12"/>
            <p:cNvSpPr/>
            <p:nvPr/>
          </p:nvSpPr>
          <p:spPr>
            <a:xfrm>
              <a:off x="0" y="3338625"/>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逻辑结构设计</a:t>
              </a:r>
            </a:p>
          </p:txBody>
        </p:sp>
        <p:sp>
          <p:nvSpPr>
            <p:cNvPr id="14" name="矩形 13"/>
            <p:cNvSpPr/>
            <p:nvPr/>
          </p:nvSpPr>
          <p:spPr>
            <a:xfrm>
              <a:off x="0" y="5125889"/>
              <a:ext cx="563526" cy="13397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物理设计</a:t>
              </a:r>
            </a:p>
          </p:txBody>
        </p:sp>
      </p:grpSp>
      <p:sp>
        <p:nvSpPr>
          <p:cNvPr id="16" name="矩形 15"/>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3" name="TextBox 22"/>
          <p:cNvSpPr txBox="1"/>
          <p:nvPr/>
        </p:nvSpPr>
        <p:spPr>
          <a:xfrm>
            <a:off x="876115" y="174153"/>
            <a:ext cx="215475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3.3.4 </a:t>
            </a:r>
            <a:r>
              <a:rPr lang="zh-CN" altLang="en-US" dirty="0" smtClean="0">
                <a:latin typeface="微软雅黑" panose="020B0503020204020204" charset="-122"/>
                <a:ea typeface="微软雅黑" panose="020B0503020204020204" charset="-122"/>
              </a:rPr>
              <a:t>物理设计方法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6"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物理设计方法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7" name="TextBox 6"/>
          <p:cNvSpPr txBox="1"/>
          <p:nvPr/>
        </p:nvSpPr>
        <p:spPr>
          <a:xfrm>
            <a:off x="1135025" y="2138093"/>
            <a:ext cx="10002190" cy="500137"/>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物理设计方法</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4" name="任意多边形 3"/>
          <p:cNvSpPr/>
          <p:nvPr/>
        </p:nvSpPr>
        <p:spPr>
          <a:xfrm>
            <a:off x="3070831"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dirty="0" smtClean="0">
                <a:latin typeface="手札体-简粗体" panose="03000700000000000000" pitchFamily="66" charset="-122"/>
                <a:ea typeface="手札体-简粗体" panose="03000700000000000000" pitchFamily="66" charset="-122"/>
              </a:rPr>
              <a:t>建立索引</a:t>
            </a:r>
            <a:endParaRPr lang="zh-CN" altLang="en-US" sz="2400" kern="1200" dirty="0">
              <a:latin typeface="手札体-简粗体" panose="03000700000000000000" pitchFamily="66" charset="-122"/>
              <a:ea typeface="手札体-简粗体" panose="03000700000000000000" pitchFamily="66" charset="-122"/>
            </a:endParaRPr>
          </a:p>
        </p:txBody>
      </p:sp>
      <p:sp>
        <p:nvSpPr>
          <p:cNvPr id="8" name="任意多边形 7"/>
          <p:cNvSpPr/>
          <p:nvPr/>
        </p:nvSpPr>
        <p:spPr>
          <a:xfrm>
            <a:off x="6701959"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建立聚集</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286588"/>
            <a:ext cx="563526" cy="6284824"/>
            <a:chOff x="0" y="180767"/>
            <a:chExt cx="563526" cy="6284824"/>
          </a:xfrm>
        </p:grpSpPr>
        <p:sp>
          <p:nvSpPr>
            <p:cNvPr id="11" name="矩形 10"/>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3" name="矩形 12"/>
            <p:cNvSpPr/>
            <p:nvPr/>
          </p:nvSpPr>
          <p:spPr>
            <a:xfrm>
              <a:off x="0" y="3338625"/>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逻辑结构设计</a:t>
              </a:r>
            </a:p>
          </p:txBody>
        </p:sp>
        <p:sp>
          <p:nvSpPr>
            <p:cNvPr id="14" name="矩形 13"/>
            <p:cNvSpPr/>
            <p:nvPr/>
          </p:nvSpPr>
          <p:spPr>
            <a:xfrm>
              <a:off x="0" y="5125889"/>
              <a:ext cx="563526" cy="13397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物理设计</a:t>
              </a:r>
            </a:p>
          </p:txBody>
        </p:sp>
      </p:grpSp>
      <p:sp>
        <p:nvSpPr>
          <p:cNvPr id="3" name="TextBox 2"/>
          <p:cNvSpPr txBox="1"/>
          <p:nvPr/>
        </p:nvSpPr>
        <p:spPr>
          <a:xfrm>
            <a:off x="3538633" y="5823125"/>
            <a:ext cx="1415772" cy="461665"/>
          </a:xfrm>
          <a:prstGeom prst="rect">
            <a:avLst/>
          </a:prstGeom>
          <a:noFill/>
        </p:spPr>
        <p:txBody>
          <a:bodyPr wrap="none" rtlCol="0">
            <a:spAutoFit/>
          </a:bodyPr>
          <a:lstStyle/>
          <a:p>
            <a:r>
              <a:rPr lang="zh-CN" altLang="en-US" sz="2400" dirty="0" smtClean="0">
                <a:solidFill>
                  <a:srgbClr val="FF0000"/>
                </a:solidFill>
              </a:rPr>
              <a:t>逻辑连接</a:t>
            </a:r>
            <a:endParaRPr lang="zh-CN" altLang="en-US" sz="2400" dirty="0">
              <a:solidFill>
                <a:srgbClr val="FF0000"/>
              </a:solidFill>
            </a:endParaRPr>
          </a:p>
        </p:txBody>
      </p:sp>
      <p:sp>
        <p:nvSpPr>
          <p:cNvPr id="15" name="TextBox 14"/>
          <p:cNvSpPr txBox="1"/>
          <p:nvPr/>
        </p:nvSpPr>
        <p:spPr>
          <a:xfrm>
            <a:off x="7169761" y="5823124"/>
            <a:ext cx="1415772" cy="461665"/>
          </a:xfrm>
          <a:prstGeom prst="rect">
            <a:avLst/>
          </a:prstGeom>
          <a:noFill/>
        </p:spPr>
        <p:txBody>
          <a:bodyPr wrap="none" rtlCol="0">
            <a:spAutoFit/>
          </a:bodyPr>
          <a:lstStyle/>
          <a:p>
            <a:r>
              <a:rPr lang="zh-CN" altLang="en-US" sz="2400" dirty="0" smtClean="0">
                <a:solidFill>
                  <a:srgbClr val="FF0000"/>
                </a:solidFill>
              </a:rPr>
              <a:t>物理聚集</a:t>
            </a:r>
            <a:endParaRPr lang="zh-CN" altLang="en-US" sz="2400" dirty="0">
              <a:solidFill>
                <a:srgbClr val="FF0000"/>
              </a:solidFill>
            </a:endParaRPr>
          </a:p>
        </p:txBody>
      </p:sp>
      <p:sp>
        <p:nvSpPr>
          <p:cNvPr id="16" name="矩形 15"/>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3" name="TextBox 22"/>
          <p:cNvSpPr txBox="1"/>
          <p:nvPr/>
        </p:nvSpPr>
        <p:spPr>
          <a:xfrm>
            <a:off x="876115" y="174153"/>
            <a:ext cx="215475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3.3.4 </a:t>
            </a:r>
            <a:r>
              <a:rPr lang="zh-CN" altLang="en-US" dirty="0" smtClean="0">
                <a:latin typeface="微软雅黑" panose="020B0503020204020204" charset="-122"/>
                <a:ea typeface="微软雅黑" panose="020B0503020204020204" charset="-122"/>
              </a:rPr>
              <a:t>物理设计方法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6"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物理设计方法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7" name="TextBox 6"/>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建立索引</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4" name="任意多边形 3"/>
          <p:cNvSpPr/>
          <p:nvPr/>
        </p:nvSpPr>
        <p:spPr>
          <a:xfrm>
            <a:off x="3338853"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静态建立索引</a:t>
            </a:r>
            <a:endParaRPr lang="zh-CN" altLang="en-US" sz="2400" kern="1200" dirty="0">
              <a:latin typeface="手札体-简粗体" panose="03000700000000000000" pitchFamily="66" charset="-122"/>
              <a:ea typeface="手札体-简粗体" panose="03000700000000000000" pitchFamily="66" charset="-122"/>
            </a:endParaRPr>
          </a:p>
        </p:txBody>
      </p:sp>
      <p:sp>
        <p:nvSpPr>
          <p:cNvPr id="8" name="任意多边形 7"/>
          <p:cNvSpPr/>
          <p:nvPr/>
        </p:nvSpPr>
        <p:spPr>
          <a:xfrm>
            <a:off x="5219955" y="3073692"/>
            <a:ext cx="2351376" cy="2351376"/>
          </a:xfrm>
          <a:custGeom>
            <a:avLst/>
            <a:gdLst>
              <a:gd name="connsiteX0" fmla="*/ 0 w 2351376"/>
              <a:gd name="connsiteY0" fmla="*/ 1175688 h 2351376"/>
              <a:gd name="connsiteX1" fmla="*/ 1175688 w 2351376"/>
              <a:gd name="connsiteY1" fmla="*/ 0 h 2351376"/>
              <a:gd name="connsiteX2" fmla="*/ 2351376 w 2351376"/>
              <a:gd name="connsiteY2" fmla="*/ 1175688 h 2351376"/>
              <a:gd name="connsiteX3" fmla="*/ 1175688 w 2351376"/>
              <a:gd name="connsiteY3" fmla="*/ 2351376 h 2351376"/>
              <a:gd name="connsiteX4" fmla="*/ 0 w 2351376"/>
              <a:gd name="connsiteY4" fmla="*/ 1175688 h 2351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76" h="2351376">
                <a:moveTo>
                  <a:pt x="0" y="1175688"/>
                </a:moveTo>
                <a:cubicBezTo>
                  <a:pt x="0" y="526373"/>
                  <a:pt x="526373" y="0"/>
                  <a:pt x="1175688" y="0"/>
                </a:cubicBezTo>
                <a:cubicBezTo>
                  <a:pt x="1825003" y="0"/>
                  <a:pt x="2351376" y="526373"/>
                  <a:pt x="2351376" y="1175688"/>
                </a:cubicBezTo>
                <a:cubicBezTo>
                  <a:pt x="2351376" y="1825003"/>
                  <a:pt x="1825003" y="2351376"/>
                  <a:pt x="1175688" y="2351376"/>
                </a:cubicBezTo>
                <a:cubicBezTo>
                  <a:pt x="526373" y="2351376"/>
                  <a:pt x="0" y="1825003"/>
                  <a:pt x="0" y="11756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73755" tIns="374831" rIns="473755" bIns="374831"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动态建立索引</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286588"/>
            <a:ext cx="563526" cy="6284824"/>
            <a:chOff x="0" y="180767"/>
            <a:chExt cx="563526" cy="6284824"/>
          </a:xfrm>
        </p:grpSpPr>
        <p:sp>
          <p:nvSpPr>
            <p:cNvPr id="11" name="矩形 10"/>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3" name="矩形 12"/>
            <p:cNvSpPr/>
            <p:nvPr/>
          </p:nvSpPr>
          <p:spPr>
            <a:xfrm>
              <a:off x="0" y="3338625"/>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逻辑结构设计</a:t>
              </a:r>
            </a:p>
          </p:txBody>
        </p:sp>
        <p:sp>
          <p:nvSpPr>
            <p:cNvPr id="14" name="矩形 13"/>
            <p:cNvSpPr/>
            <p:nvPr/>
          </p:nvSpPr>
          <p:spPr>
            <a:xfrm>
              <a:off x="0" y="5125889"/>
              <a:ext cx="563526" cy="13397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物理设计</a:t>
              </a:r>
            </a:p>
          </p:txBody>
        </p:sp>
      </p:grpSp>
      <p:sp>
        <p:nvSpPr>
          <p:cNvPr id="15" name="矩形 14"/>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2" name="TextBox 21"/>
          <p:cNvSpPr txBox="1"/>
          <p:nvPr/>
        </p:nvSpPr>
        <p:spPr>
          <a:xfrm>
            <a:off x="876115" y="174153"/>
            <a:ext cx="188384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3.3.4.1 </a:t>
            </a:r>
            <a:r>
              <a:rPr lang="zh-CN" altLang="en-US" dirty="0" smtClean="0">
                <a:latin typeface="微软雅黑" panose="020B0503020204020204" charset="-122"/>
                <a:ea typeface="微软雅黑" panose="020B0503020204020204" charset="-122"/>
              </a:rPr>
              <a:t>建立索引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4"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物理设计方法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990288"/>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建立聚集</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zh-CN" altLang="zh-CN" sz="2400" dirty="0" smtClean="0">
                <a:latin typeface="手札体-简粗体" panose="03000700000000000000" pitchFamily="66" charset="-122"/>
                <a:ea typeface="手札体-简粗体" panose="03000700000000000000" pitchFamily="66" charset="-122"/>
              </a:rPr>
              <a:t>聚集</a:t>
            </a:r>
            <a:r>
              <a:rPr lang="zh-CN" altLang="zh-CN" sz="2400" dirty="0">
                <a:latin typeface="手札体-简粗体" panose="03000700000000000000" pitchFamily="66" charset="-122"/>
                <a:ea typeface="手札体-简粗体" panose="03000700000000000000" pitchFamily="66" charset="-122"/>
              </a:rPr>
              <a:t>是将相关数据集中存放的</a:t>
            </a:r>
            <a:r>
              <a:rPr lang="zh-CN" altLang="zh-CN" sz="2400" dirty="0">
                <a:solidFill>
                  <a:srgbClr val="FF0000"/>
                </a:solidFill>
                <a:latin typeface="手札体-简粗体" panose="03000700000000000000" pitchFamily="66" charset="-122"/>
                <a:ea typeface="手札体-简粗体" panose="03000700000000000000" pitchFamily="66" charset="-122"/>
              </a:rPr>
              <a:t>物理存储技术</a:t>
            </a:r>
            <a:r>
              <a:rPr lang="zh-CN" altLang="en-US" sz="2400" dirty="0">
                <a:latin typeface="手札体-简粗体" panose="03000700000000000000" pitchFamily="66" charset="-122"/>
                <a:ea typeface="手札体-简粗体" panose="03000700000000000000" pitchFamily="66" charset="-122"/>
              </a:rPr>
              <a:t>。</a:t>
            </a:r>
            <a:endParaRPr lang="en-US" altLang="zh-CN" sz="2400" dirty="0">
              <a:latin typeface="手札体-简粗体" panose="03000700000000000000" pitchFamily="66" charset="-122"/>
              <a:ea typeface="手札体-简粗体" panose="03000700000000000000" pitchFamily="66" charset="-122"/>
            </a:endParaRPr>
          </a:p>
          <a:p>
            <a:pPr>
              <a:lnSpc>
                <a:spcPts val="3700"/>
              </a:lnSpc>
            </a:pPr>
            <a:r>
              <a:rPr lang="zh-CN" altLang="en-US" sz="2400" dirty="0" smtClean="0">
                <a:latin typeface="手札体-简粗体" panose="03000700000000000000" pitchFamily="66" charset="-122"/>
                <a:ea typeface="手札体-简粗体" panose="03000700000000000000" pitchFamily="66" charset="-122"/>
              </a:rPr>
              <a:t>数据聚集结构的一种有效方式是</a:t>
            </a:r>
            <a:r>
              <a:rPr lang="zh-CN" altLang="en-US" sz="2400" dirty="0" smtClean="0">
                <a:solidFill>
                  <a:srgbClr val="FF0000"/>
                </a:solidFill>
                <a:latin typeface="手札体-简粗体" panose="03000700000000000000" pitchFamily="66" charset="-122"/>
                <a:ea typeface="手札体-简粗体" panose="03000700000000000000" pitchFamily="66" charset="-122"/>
              </a:rPr>
              <a:t>块结构方式</a:t>
            </a:r>
            <a:r>
              <a:rPr lang="zh-CN" altLang="en-US" sz="2400" dirty="0" smtClean="0">
                <a:latin typeface="手札体-简粗体" panose="03000700000000000000" pitchFamily="66" charset="-122"/>
                <a:ea typeface="手札体-简粗体" panose="03000700000000000000" pitchFamily="66" charset="-122"/>
              </a:rPr>
              <a:t>。</a:t>
            </a:r>
            <a:endParaRPr lang="en-US" altLang="zh-CN" sz="2400" dirty="0" smtClean="0">
              <a:latin typeface="手札体-简粗体" panose="03000700000000000000" pitchFamily="66" charset="-122"/>
              <a:ea typeface="手札体-简粗体" panose="03000700000000000000" pitchFamily="66" charset="-122"/>
            </a:endParaRPr>
          </a:p>
          <a:p>
            <a:pPr>
              <a:lnSpc>
                <a:spcPts val="3700"/>
              </a:lnSpc>
            </a:pPr>
            <a:r>
              <a:rPr lang="zh-CN" altLang="en-US" sz="2400" dirty="0" smtClean="0">
                <a:latin typeface="手札体-简粗体" panose="03000700000000000000" pitchFamily="66" charset="-122"/>
                <a:ea typeface="手札体-简粗体" panose="03000700000000000000" pitchFamily="66" charset="-122"/>
              </a:rPr>
              <a:t>数据聚集可在</a:t>
            </a:r>
            <a:r>
              <a:rPr lang="zh-CN" altLang="en-US" sz="2400" dirty="0" smtClean="0">
                <a:solidFill>
                  <a:srgbClr val="FF0000"/>
                </a:solidFill>
                <a:latin typeface="手札体-简粗体" panose="03000700000000000000" pitchFamily="66" charset="-122"/>
                <a:ea typeface="手札体-简粗体" panose="03000700000000000000" pitchFamily="66" charset="-122"/>
              </a:rPr>
              <a:t>一个或多个</a:t>
            </a:r>
            <a:r>
              <a:rPr lang="zh-CN" altLang="en-US" sz="2400" dirty="0" smtClean="0">
                <a:latin typeface="手札体-简粗体" panose="03000700000000000000" pitchFamily="66" charset="-122"/>
                <a:ea typeface="手札体-简粗体" panose="03000700000000000000" pitchFamily="66" charset="-122"/>
              </a:rPr>
              <a:t>关系上建立。</a:t>
            </a:r>
            <a:endParaRPr lang="en-US" altLang="zh-CN" sz="2400" dirty="0" smtClean="0">
              <a:latin typeface="手札体-简粗体" panose="03000700000000000000" pitchFamily="66" charset="-122"/>
              <a:ea typeface="手札体-简粗体" panose="03000700000000000000" pitchFamily="66" charset="-122"/>
            </a:endParaRPr>
          </a:p>
        </p:txBody>
      </p:sp>
      <p:graphicFrame>
        <p:nvGraphicFramePr>
          <p:cNvPr id="6" name="表格 5"/>
          <p:cNvGraphicFramePr>
            <a:graphicFrameLocks noGrp="1"/>
          </p:cNvGraphicFramePr>
          <p:nvPr/>
        </p:nvGraphicFramePr>
        <p:xfrm>
          <a:off x="1681127" y="4494224"/>
          <a:ext cx="5751030" cy="1854200"/>
        </p:xfrm>
        <a:graphic>
          <a:graphicData uri="http://schemas.openxmlformats.org/drawingml/2006/table">
            <a:tbl>
              <a:tblPr firstRow="1" bandRow="1">
                <a:tableStyleId>{5940675A-B579-460E-94D1-54222C63F5DA}</a:tableStyleId>
              </a:tblPr>
              <a:tblGrid>
                <a:gridCol w="1917010"/>
                <a:gridCol w="1917010"/>
                <a:gridCol w="1917010"/>
              </a:tblGrid>
              <a:tr h="370840">
                <a:tc>
                  <a:txBody>
                    <a:bodyPr/>
                    <a:lstStyle/>
                    <a:p>
                      <a:pPr algn="ctr"/>
                      <a:r>
                        <a:rPr lang="zh-CN" altLang="en-US" dirty="0" smtClean="0">
                          <a:latin typeface="手札体-简粗体" panose="03000700000000000000" pitchFamily="66" charset="-122"/>
                          <a:ea typeface="手札体-简粗体" panose="03000700000000000000" pitchFamily="66" charset="-122"/>
                        </a:rPr>
                        <a:t>姓名</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出生时间</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性别</a:t>
                      </a:r>
                      <a:endParaRPr lang="zh-CN" altLang="en-US" dirty="0">
                        <a:latin typeface="手札体-简粗体" panose="03000700000000000000" pitchFamily="66" charset="-122"/>
                        <a:ea typeface="手札体-简粗体" panose="03000700000000000000" pitchFamily="66" charset="-122"/>
                      </a:endParaRPr>
                    </a:p>
                  </a:txBody>
                  <a:tcPr anchor="ctr"/>
                </a:tc>
              </a:tr>
              <a:tr h="370840">
                <a:tc>
                  <a:txBody>
                    <a:bodyPr/>
                    <a:lstStyle/>
                    <a:p>
                      <a:pPr algn="ctr"/>
                      <a:r>
                        <a:rPr lang="zh-CN" altLang="en-US" dirty="0" smtClean="0">
                          <a:latin typeface="手札体-简粗体" panose="03000700000000000000" pitchFamily="66" charset="-122"/>
                          <a:ea typeface="手札体-简粗体" panose="03000700000000000000" pitchFamily="66" charset="-122"/>
                        </a:rPr>
                        <a:t>张三</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en-US" altLang="zh-CN" dirty="0" smtClean="0">
                          <a:latin typeface="手札体-简粗体" panose="03000700000000000000" pitchFamily="66" charset="-122"/>
                          <a:ea typeface="手札体-简粗体" panose="03000700000000000000" pitchFamily="66" charset="-122"/>
                        </a:rPr>
                        <a:t>1978</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男</a:t>
                      </a:r>
                      <a:endParaRPr lang="zh-CN" altLang="en-US" dirty="0">
                        <a:latin typeface="手札体-简粗体" panose="03000700000000000000" pitchFamily="66" charset="-122"/>
                        <a:ea typeface="手札体-简粗体" panose="03000700000000000000" pitchFamily="66" charset="-122"/>
                      </a:endParaRPr>
                    </a:p>
                  </a:txBody>
                  <a:tcPr anchor="ctr"/>
                </a:tc>
              </a:tr>
              <a:tr h="370840">
                <a:tc>
                  <a:txBody>
                    <a:bodyPr/>
                    <a:lstStyle/>
                    <a:p>
                      <a:pPr algn="ctr"/>
                      <a:r>
                        <a:rPr lang="zh-CN" altLang="en-US" dirty="0" smtClean="0">
                          <a:latin typeface="手札体-简粗体" panose="03000700000000000000" pitchFamily="66" charset="-122"/>
                          <a:ea typeface="手札体-简粗体" panose="03000700000000000000" pitchFamily="66" charset="-122"/>
                        </a:rPr>
                        <a:t>李四</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en-US" altLang="zh-CN" dirty="0" smtClean="0">
                          <a:latin typeface="手札体-简粗体" panose="03000700000000000000" pitchFamily="66" charset="-122"/>
                          <a:ea typeface="手札体-简粗体" panose="03000700000000000000" pitchFamily="66" charset="-122"/>
                        </a:rPr>
                        <a:t>1978</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女</a:t>
                      </a:r>
                      <a:endParaRPr lang="zh-CN" altLang="en-US" dirty="0">
                        <a:latin typeface="手札体-简粗体" panose="03000700000000000000" pitchFamily="66" charset="-122"/>
                        <a:ea typeface="手札体-简粗体" panose="03000700000000000000" pitchFamily="66" charset="-122"/>
                      </a:endParaRPr>
                    </a:p>
                  </a:txBody>
                  <a:tcPr anchor="ctr"/>
                </a:tc>
              </a:tr>
              <a:tr h="370840">
                <a:tc>
                  <a:txBody>
                    <a:bodyPr/>
                    <a:lstStyle/>
                    <a:p>
                      <a:pPr algn="ctr"/>
                      <a:r>
                        <a:rPr lang="zh-CN" altLang="en-US" dirty="0" smtClean="0">
                          <a:latin typeface="手札体-简粗体" panose="03000700000000000000" pitchFamily="66" charset="-122"/>
                          <a:ea typeface="手札体-简粗体" panose="03000700000000000000" pitchFamily="66" charset="-122"/>
                        </a:rPr>
                        <a:t>王五</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en-US" altLang="zh-CN" dirty="0" smtClean="0">
                          <a:latin typeface="手札体-简粗体" panose="03000700000000000000" pitchFamily="66" charset="-122"/>
                          <a:ea typeface="手札体-简粗体" panose="03000700000000000000" pitchFamily="66" charset="-122"/>
                        </a:rPr>
                        <a:t>1977</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男</a:t>
                      </a:r>
                      <a:endParaRPr lang="zh-CN" altLang="en-US" dirty="0">
                        <a:latin typeface="手札体-简粗体" panose="03000700000000000000" pitchFamily="66" charset="-122"/>
                        <a:ea typeface="手札体-简粗体" panose="03000700000000000000" pitchFamily="66" charset="-122"/>
                      </a:endParaRPr>
                    </a:p>
                  </a:txBody>
                  <a:tcPr anchor="ctr"/>
                </a:tc>
              </a:tr>
              <a:tr h="370840">
                <a:tc>
                  <a:txBody>
                    <a:bodyPr/>
                    <a:lstStyle/>
                    <a:p>
                      <a:pPr algn="ctr"/>
                      <a:r>
                        <a:rPr lang="zh-CN" altLang="en-US" dirty="0" smtClean="0">
                          <a:latin typeface="手札体-简粗体" panose="03000700000000000000" pitchFamily="66" charset="-122"/>
                          <a:ea typeface="手札体-简粗体" panose="03000700000000000000" pitchFamily="66" charset="-122"/>
                        </a:rPr>
                        <a:t>赵六</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en-US" altLang="zh-CN" dirty="0" smtClean="0">
                          <a:latin typeface="手札体-简粗体" panose="03000700000000000000" pitchFamily="66" charset="-122"/>
                          <a:ea typeface="手札体-简粗体" panose="03000700000000000000" pitchFamily="66" charset="-122"/>
                        </a:rPr>
                        <a:t>1977</a:t>
                      </a:r>
                      <a:endParaRPr lang="zh-CN" altLang="en-US" dirty="0">
                        <a:latin typeface="手札体-简粗体" panose="03000700000000000000" pitchFamily="66" charset="-122"/>
                        <a:ea typeface="手札体-简粗体" panose="03000700000000000000" pitchFamily="66" charset="-122"/>
                      </a:endParaRPr>
                    </a:p>
                  </a:txBody>
                  <a:tcPr anchor="ctr"/>
                </a:tc>
                <a:tc>
                  <a:txBody>
                    <a:bodyPr/>
                    <a:lstStyle/>
                    <a:p>
                      <a:pPr algn="ctr"/>
                      <a:r>
                        <a:rPr lang="zh-CN" altLang="en-US" dirty="0" smtClean="0">
                          <a:latin typeface="手札体-简粗体" panose="03000700000000000000" pitchFamily="66" charset="-122"/>
                          <a:ea typeface="手札体-简粗体" panose="03000700000000000000" pitchFamily="66" charset="-122"/>
                        </a:rPr>
                        <a:t>男</a:t>
                      </a:r>
                      <a:endParaRPr lang="zh-CN" altLang="en-US" dirty="0">
                        <a:latin typeface="手札体-简粗体" panose="03000700000000000000" pitchFamily="66" charset="-122"/>
                        <a:ea typeface="手札体-简粗体" panose="03000700000000000000" pitchFamily="66" charset="-122"/>
                      </a:endParaRPr>
                    </a:p>
                  </a:txBody>
                  <a:tcPr anchor="ctr"/>
                </a:tc>
              </a:tr>
            </a:tbl>
          </a:graphicData>
        </a:graphic>
      </p:graphicFrame>
      <p:sp>
        <p:nvSpPr>
          <p:cNvPr id="7" name="矩形 6"/>
          <p:cNvSpPr/>
          <p:nvPr/>
        </p:nvSpPr>
        <p:spPr>
          <a:xfrm>
            <a:off x="8569842" y="5667153"/>
            <a:ext cx="1605516" cy="622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手札体-简粗体" panose="03000700000000000000" pitchFamily="66" charset="-122"/>
                <a:ea typeface="手札体-简粗体" panose="03000700000000000000" pitchFamily="66" charset="-122"/>
              </a:rPr>
              <a:t>分区</a:t>
            </a:r>
            <a:r>
              <a:rPr lang="en-US" altLang="zh-CN" dirty="0" smtClean="0">
                <a:solidFill>
                  <a:schemeClr val="tx1"/>
                </a:solidFill>
                <a:latin typeface="手札体-简粗体" panose="03000700000000000000" pitchFamily="66" charset="-122"/>
                <a:ea typeface="手札体-简粗体" panose="03000700000000000000" pitchFamily="66" charset="-122"/>
              </a:rPr>
              <a:t>2</a:t>
            </a:r>
            <a:endParaRPr lang="zh-CN" altLang="en-US" dirty="0">
              <a:solidFill>
                <a:schemeClr val="tx1"/>
              </a:solidFill>
              <a:latin typeface="手札体-简粗体" panose="03000700000000000000" pitchFamily="66" charset="-122"/>
              <a:ea typeface="手札体-简粗体" panose="03000700000000000000" pitchFamily="66" charset="-122"/>
            </a:endParaRPr>
          </a:p>
        </p:txBody>
      </p:sp>
      <p:sp>
        <p:nvSpPr>
          <p:cNvPr id="8" name="矩形 7"/>
          <p:cNvSpPr/>
          <p:nvPr/>
        </p:nvSpPr>
        <p:spPr>
          <a:xfrm>
            <a:off x="8569842" y="4888318"/>
            <a:ext cx="1605516" cy="622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手札体-简粗体" panose="03000700000000000000" pitchFamily="66" charset="-122"/>
                <a:ea typeface="手札体-简粗体" panose="03000700000000000000" pitchFamily="66" charset="-122"/>
              </a:rPr>
              <a:t>分区</a:t>
            </a:r>
            <a:r>
              <a:rPr lang="en-US" altLang="zh-CN" dirty="0" smtClean="0">
                <a:solidFill>
                  <a:schemeClr val="tx1"/>
                </a:solidFill>
                <a:latin typeface="手札体-简粗体" panose="03000700000000000000" pitchFamily="66" charset="-122"/>
                <a:ea typeface="手札体-简粗体" panose="03000700000000000000" pitchFamily="66" charset="-122"/>
              </a:rPr>
              <a:t>1</a:t>
            </a:r>
            <a:endParaRPr lang="zh-CN" altLang="en-US" dirty="0">
              <a:solidFill>
                <a:schemeClr val="tx1"/>
              </a:solidFill>
              <a:latin typeface="手札体-简粗体" panose="03000700000000000000" pitchFamily="66" charset="-122"/>
              <a:ea typeface="手札体-简粗体" panose="03000700000000000000" pitchFamily="66" charset="-122"/>
            </a:endParaRPr>
          </a:p>
        </p:txBody>
      </p:sp>
      <p:sp>
        <p:nvSpPr>
          <p:cNvPr id="9" name="矩形 8"/>
          <p:cNvSpPr/>
          <p:nvPr/>
        </p:nvSpPr>
        <p:spPr>
          <a:xfrm>
            <a:off x="1520456" y="4846674"/>
            <a:ext cx="5986130" cy="7052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9" idx="3"/>
            <a:endCxn id="8" idx="1"/>
          </p:cNvCxnSpPr>
          <p:nvPr/>
        </p:nvCxnSpPr>
        <p:spPr>
          <a:xfrm>
            <a:off x="7506586" y="5199320"/>
            <a:ext cx="10632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520456" y="5625413"/>
            <a:ext cx="5986130" cy="7230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7506586" y="5990461"/>
            <a:ext cx="10632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0" y="286588"/>
            <a:ext cx="563526" cy="6284824"/>
            <a:chOff x="0" y="180767"/>
            <a:chExt cx="563526" cy="6284824"/>
          </a:xfrm>
        </p:grpSpPr>
        <p:sp>
          <p:nvSpPr>
            <p:cNvPr id="21" name="矩形 20"/>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23" name="矩形 22"/>
            <p:cNvSpPr/>
            <p:nvPr/>
          </p:nvSpPr>
          <p:spPr>
            <a:xfrm>
              <a:off x="0" y="3338625"/>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逻辑结构设计</a:t>
              </a:r>
            </a:p>
          </p:txBody>
        </p:sp>
        <p:sp>
          <p:nvSpPr>
            <p:cNvPr id="24" name="矩形 23"/>
            <p:cNvSpPr/>
            <p:nvPr/>
          </p:nvSpPr>
          <p:spPr>
            <a:xfrm>
              <a:off x="0" y="5125889"/>
              <a:ext cx="563526" cy="13397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物理设计</a:t>
              </a:r>
            </a:p>
          </p:txBody>
        </p:sp>
      </p:grpSp>
      <p:sp>
        <p:nvSpPr>
          <p:cNvPr id="17" name="矩形 16"/>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27" idx="1"/>
            <a:endCxn id="17"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17"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17"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30" name="TextBox 29"/>
          <p:cNvSpPr txBox="1"/>
          <p:nvPr/>
        </p:nvSpPr>
        <p:spPr>
          <a:xfrm>
            <a:off x="876115" y="174153"/>
            <a:ext cx="215475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3.3.4 </a:t>
            </a:r>
            <a:r>
              <a:rPr lang="zh-CN" altLang="en-US" dirty="0" smtClean="0">
                <a:latin typeface="微软雅黑" panose="020B0503020204020204" charset="-122"/>
                <a:ea typeface="微软雅黑" panose="020B0503020204020204" charset="-122"/>
              </a:rPr>
              <a:t>物理设计方法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将</a:t>
            </a:r>
            <a:r>
              <a:rPr lang="en-US" altLang="zh-CN" sz="2400" b="0" dirty="0" smtClean="0">
                <a:solidFill>
                  <a:schemeClr val="tx1"/>
                </a:solidFill>
                <a:latin typeface="黑体" panose="02010609060101010101" pitchFamily="49" charset="-122"/>
                <a:ea typeface="黑体" panose="02010609060101010101" pitchFamily="49" charset="-122"/>
              </a:rPr>
              <a:t>E-R</a:t>
            </a:r>
            <a:r>
              <a:rPr lang="zh-CN" altLang="en-US" sz="2400" b="0" dirty="0" smtClean="0">
                <a:solidFill>
                  <a:schemeClr val="tx1"/>
                </a:solidFill>
                <a:latin typeface="黑体" panose="02010609060101010101" pitchFamily="49" charset="-122"/>
                <a:ea typeface="黑体" panose="02010609060101010101" pitchFamily="49" charset="-122"/>
              </a:rPr>
              <a:t>图转换到关系模式时，实体与联系都可以表示成（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A</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属性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关系</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码</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将</a:t>
            </a:r>
            <a:r>
              <a:rPr lang="en-US" altLang="zh-CN" sz="2400" b="0" dirty="0" smtClean="0">
                <a:solidFill>
                  <a:schemeClr val="tx1"/>
                </a:solidFill>
                <a:latin typeface="黑体" panose="02010609060101010101" pitchFamily="49" charset="-122"/>
                <a:ea typeface="黑体" panose="02010609060101010101" pitchFamily="49" charset="-122"/>
              </a:rPr>
              <a:t>E-R</a:t>
            </a:r>
            <a:r>
              <a:rPr lang="zh-CN" altLang="en-US" sz="2400" b="0" dirty="0" smtClean="0">
                <a:solidFill>
                  <a:schemeClr val="tx1"/>
                </a:solidFill>
                <a:latin typeface="黑体" panose="02010609060101010101" pitchFamily="49" charset="-122"/>
                <a:ea typeface="黑体" panose="02010609060101010101" pitchFamily="49" charset="-122"/>
              </a:rPr>
              <a:t>图转换到关系模式时，实体与联系都可以表示成（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A</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属性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en-US" altLang="zh-CN" sz="2400" b="0" dirty="0" smtClean="0">
                <a:solidFill>
                  <a:srgbClr val="FF0000"/>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关系</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码</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简述基本</a:t>
            </a:r>
            <a:r>
              <a:rPr lang="en-US" altLang="zh-CN" sz="2400" b="0" dirty="0" smtClean="0">
                <a:solidFill>
                  <a:schemeClr val="tx1"/>
                </a:solidFill>
                <a:latin typeface="黑体" panose="02010609060101010101" pitchFamily="49" charset="-122"/>
                <a:ea typeface="黑体" panose="02010609060101010101" pitchFamily="49" charset="-122"/>
              </a:rPr>
              <a:t>E-R</a:t>
            </a:r>
            <a:r>
              <a:rPr lang="zh-CN" altLang="en-US" sz="2400" b="0" dirty="0" smtClean="0">
                <a:solidFill>
                  <a:schemeClr val="tx1"/>
                </a:solidFill>
                <a:latin typeface="黑体" panose="02010609060101010101" pitchFamily="49" charset="-122"/>
                <a:ea typeface="黑体" panose="02010609060101010101" pitchFamily="49" charset="-122"/>
              </a:rPr>
              <a:t>图向关系模型转换的原则。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简述基本</a:t>
            </a:r>
            <a:r>
              <a:rPr lang="en-US" altLang="zh-CN" sz="2400" b="0" dirty="0" smtClean="0">
                <a:solidFill>
                  <a:schemeClr val="tx1"/>
                </a:solidFill>
                <a:latin typeface="黑体" panose="02010609060101010101" pitchFamily="49" charset="-122"/>
                <a:ea typeface="黑体" panose="02010609060101010101" pitchFamily="49" charset="-122"/>
              </a:rPr>
              <a:t>E-R</a:t>
            </a:r>
            <a:r>
              <a:rPr lang="zh-CN" altLang="en-US" sz="2400" b="0" dirty="0" smtClean="0">
                <a:solidFill>
                  <a:schemeClr val="tx1"/>
                </a:solidFill>
                <a:latin typeface="黑体" panose="02010609060101010101" pitchFamily="49" charset="-122"/>
                <a:ea typeface="黑体" panose="02010609060101010101" pitchFamily="49" charset="-122"/>
              </a:rPr>
              <a:t>图向关系模型转换的原则。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一个实体型转换为一个关系模式；</a:t>
            </a:r>
          </a:p>
          <a:p>
            <a:r>
              <a:rPr lang="zh-CN" altLang="en-US" sz="2400" b="0" dirty="0">
                <a:solidFill>
                  <a:schemeClr val="tx1"/>
                </a:solidFill>
                <a:latin typeface="黑体" panose="02010609060101010101" pitchFamily="49" charset="-122"/>
                <a:ea typeface="黑体" panose="02010609060101010101" pitchFamily="49" charset="-122"/>
              </a:rPr>
              <a:t>一个一对一联系可以转换为一个独立的关系模式，也可以与任意一端对应的关系模式合并；</a:t>
            </a:r>
          </a:p>
          <a:p>
            <a:r>
              <a:rPr lang="zh-CN" altLang="en-US" sz="2400" b="0" dirty="0">
                <a:solidFill>
                  <a:schemeClr val="tx1"/>
                </a:solidFill>
                <a:latin typeface="黑体" panose="02010609060101010101" pitchFamily="49" charset="-122"/>
                <a:ea typeface="黑体" panose="02010609060101010101" pitchFamily="49" charset="-122"/>
              </a:rPr>
              <a:t>一个一对多联系可以转换为一个独立的关系模式，也可以与</a:t>
            </a:r>
            <a:r>
              <a:rPr lang="en-US" altLang="zh-CN" sz="2400" b="0" dirty="0">
                <a:solidFill>
                  <a:schemeClr val="tx1"/>
                </a:solidFill>
                <a:latin typeface="黑体" panose="02010609060101010101" pitchFamily="49" charset="-122"/>
                <a:ea typeface="黑体" panose="02010609060101010101" pitchFamily="49" charset="-122"/>
              </a:rPr>
              <a:t>N</a:t>
            </a:r>
            <a:r>
              <a:rPr lang="zh-CN" altLang="en-US" sz="2400" b="0" dirty="0">
                <a:solidFill>
                  <a:schemeClr val="tx1"/>
                </a:solidFill>
                <a:latin typeface="黑体" panose="02010609060101010101" pitchFamily="49" charset="-122"/>
                <a:ea typeface="黑体" panose="02010609060101010101" pitchFamily="49" charset="-122"/>
              </a:rPr>
              <a:t>端对应的关系模式合并；</a:t>
            </a:r>
          </a:p>
          <a:p>
            <a:r>
              <a:rPr lang="zh-CN" altLang="en-US" sz="2400" b="0" dirty="0">
                <a:solidFill>
                  <a:schemeClr val="tx1"/>
                </a:solidFill>
                <a:latin typeface="黑体" panose="02010609060101010101" pitchFamily="49" charset="-122"/>
                <a:ea typeface="黑体" panose="02010609060101010101" pitchFamily="49" charset="-122"/>
              </a:rPr>
              <a:t>一个多对多联系转换为一个关系模式；</a:t>
            </a:r>
          </a:p>
          <a:p>
            <a:r>
              <a:rPr lang="zh-CN" altLang="en-US" sz="2400" b="0" dirty="0">
                <a:solidFill>
                  <a:schemeClr val="tx1"/>
                </a:solidFill>
                <a:latin typeface="黑体" panose="02010609060101010101" pitchFamily="49" charset="-122"/>
                <a:ea typeface="黑体" panose="02010609060101010101" pitchFamily="49" charset="-122"/>
              </a:rPr>
              <a:t>三个或以上实体间的一个多元联系可以转换为一个关系模式；</a:t>
            </a:r>
          </a:p>
          <a:p>
            <a:r>
              <a:rPr lang="zh-CN" altLang="en-US" sz="2400" b="0" dirty="0">
                <a:solidFill>
                  <a:schemeClr val="tx1"/>
                </a:solidFill>
                <a:latin typeface="黑体" panose="02010609060101010101" pitchFamily="49" charset="-122"/>
                <a:ea typeface="黑体" panose="02010609060101010101" pitchFamily="49" charset="-122"/>
              </a:rPr>
              <a:t>具有相同码的关系模式可合并。</a:t>
            </a:r>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3.3 </a:t>
            </a:r>
            <a:r>
              <a:rPr lang="zh-CN" altLang="en-US" sz="2800" b="1" dirty="0" smtClean="0">
                <a:latin typeface="黑体" panose="02010609060101010101" pitchFamily="49" charset="-122"/>
                <a:ea typeface="黑体" panose="02010609060101010101" pitchFamily="49" charset="-122"/>
                <a:sym typeface="+mn-ea"/>
              </a:rPr>
              <a:t>关系数据库设计方法</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3" y="2341045"/>
            <a:ext cx="88392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253431" y="1725954"/>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1</a:t>
            </a:r>
            <a:r>
              <a:rPr lang="zh-CN" altLang="en-US" sz="2000" b="1" dirty="0" smtClean="0">
                <a:solidFill>
                  <a:schemeClr val="tx1"/>
                </a:solidFill>
                <a:latin typeface="黑体" panose="02010609060101010101" pitchFamily="49" charset="-122"/>
                <a:ea typeface="黑体" panose="02010609060101010101" pitchFamily="49" charset="-122"/>
              </a:rPr>
              <a:t>章  数据库系统概述</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 name="任意多边形 2"/>
          <p:cNvSpPr/>
          <p:nvPr/>
        </p:nvSpPr>
        <p:spPr>
          <a:xfrm>
            <a:off x="1253431" y="3777626"/>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3</a:t>
            </a:r>
            <a:r>
              <a:rPr lang="zh-CN" altLang="en-US" sz="2000" b="1" dirty="0" smtClean="0">
                <a:solidFill>
                  <a:schemeClr val="tx1"/>
                </a:solidFill>
                <a:latin typeface="黑体" panose="02010609060101010101" pitchFamily="49" charset="-122"/>
                <a:ea typeface="黑体" panose="02010609060101010101" pitchFamily="49" charset="-122"/>
              </a:rPr>
              <a:t>章  数据库设计</a:t>
            </a:r>
          </a:p>
        </p:txBody>
      </p:sp>
      <p:sp>
        <p:nvSpPr>
          <p:cNvPr id="5" name="任意多边形 4"/>
          <p:cNvSpPr/>
          <p:nvPr/>
        </p:nvSpPr>
        <p:spPr>
          <a:xfrm>
            <a:off x="1253431" y="2757562"/>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2</a:t>
            </a:r>
            <a:r>
              <a:rPr lang="zh-CN" altLang="en-US" sz="2000" b="1" dirty="0" smtClean="0">
                <a:solidFill>
                  <a:schemeClr val="tx1"/>
                </a:solidFill>
                <a:latin typeface="黑体" panose="02010609060101010101" pitchFamily="49" charset="-122"/>
                <a:ea typeface="黑体" panose="02010609060101010101" pitchFamily="49" charset="-122"/>
              </a:rPr>
              <a:t>章  关系数据库</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6" name="任意多边形 5"/>
          <p:cNvSpPr/>
          <p:nvPr/>
        </p:nvSpPr>
        <p:spPr>
          <a:xfrm>
            <a:off x="1253431" y="4797689"/>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4</a:t>
            </a:r>
            <a:r>
              <a:rPr lang="zh-CN" altLang="en-US" sz="2000" b="1" dirty="0" smtClean="0">
                <a:solidFill>
                  <a:schemeClr val="tx1"/>
                </a:solidFill>
                <a:latin typeface="黑体" panose="02010609060101010101" pitchFamily="49" charset="-122"/>
                <a:ea typeface="黑体" panose="02010609060101010101" pitchFamily="49" charset="-122"/>
              </a:rPr>
              <a:t>章  </a:t>
            </a:r>
            <a:r>
              <a:rPr lang="en-US" altLang="zh-CN" sz="2000" b="1" dirty="0" smtClean="0">
                <a:solidFill>
                  <a:schemeClr val="tx1"/>
                </a:solidFill>
                <a:latin typeface="黑体" panose="02010609060101010101" pitchFamily="49" charset="-122"/>
                <a:ea typeface="黑体" panose="02010609060101010101" pitchFamily="49" charset="-122"/>
              </a:rPr>
              <a:t>SQL</a:t>
            </a:r>
            <a:r>
              <a:rPr lang="zh-CN" altLang="en-US" sz="2000" b="1" dirty="0" smtClean="0">
                <a:solidFill>
                  <a:schemeClr val="tx1"/>
                </a:solidFill>
                <a:latin typeface="黑体" panose="02010609060101010101" pitchFamily="49" charset="-122"/>
                <a:ea typeface="黑体" panose="02010609060101010101" pitchFamily="49" charset="-122"/>
              </a:rPr>
              <a:t>与关系数据库基本操作</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6" name="圆角矩形 15"/>
          <p:cNvSpPr/>
          <p:nvPr/>
        </p:nvSpPr>
        <p:spPr>
          <a:xfrm>
            <a:off x="674316" y="435018"/>
            <a:ext cx="2218344" cy="77642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smtClean="0">
                <a:latin typeface="黑体" panose="02010609060101010101" pitchFamily="49" charset="-122"/>
                <a:ea typeface="黑体" panose="02010609060101010101" pitchFamily="49" charset="-122"/>
              </a:rPr>
              <a:t>课程章节</a:t>
            </a:r>
            <a:endParaRPr lang="zh-CN" altLang="en-US" sz="2800" b="1" dirty="0">
              <a:latin typeface="黑体" panose="02010609060101010101" pitchFamily="49" charset="-122"/>
              <a:ea typeface="黑体" panose="02010609060101010101" pitchFamily="49" charset="-122"/>
            </a:endParaRPr>
          </a:p>
        </p:txBody>
      </p:sp>
      <p:sp>
        <p:nvSpPr>
          <p:cNvPr id="15" name="任意多边形 14"/>
          <p:cNvSpPr/>
          <p:nvPr/>
        </p:nvSpPr>
        <p:spPr>
          <a:xfrm>
            <a:off x="6371235" y="1725954"/>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5</a:t>
            </a:r>
            <a:r>
              <a:rPr lang="zh-CN" altLang="en-US" sz="2000" b="1" dirty="0" smtClean="0">
                <a:solidFill>
                  <a:schemeClr val="tx1"/>
                </a:solidFill>
                <a:latin typeface="黑体" panose="02010609060101010101" pitchFamily="49" charset="-122"/>
                <a:ea typeface="黑体" panose="02010609060101010101" pitchFamily="49" charset="-122"/>
              </a:rPr>
              <a:t>章  数据库编程</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7" name="任意多边形 16"/>
          <p:cNvSpPr/>
          <p:nvPr/>
        </p:nvSpPr>
        <p:spPr>
          <a:xfrm>
            <a:off x="6371235" y="3777626"/>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7</a:t>
            </a:r>
            <a:r>
              <a:rPr lang="zh-CN" altLang="en-US" sz="2000" b="1" dirty="0" smtClean="0">
                <a:solidFill>
                  <a:schemeClr val="tx1"/>
                </a:solidFill>
                <a:latin typeface="黑体" panose="02010609060101010101" pitchFamily="49" charset="-122"/>
                <a:ea typeface="黑体" panose="02010609060101010101" pitchFamily="49" charset="-122"/>
              </a:rPr>
              <a:t>章  数据库应用设计与开发实例</a:t>
            </a:r>
          </a:p>
        </p:txBody>
      </p:sp>
      <p:sp>
        <p:nvSpPr>
          <p:cNvPr id="18" name="任意多边形 17"/>
          <p:cNvSpPr/>
          <p:nvPr/>
        </p:nvSpPr>
        <p:spPr>
          <a:xfrm>
            <a:off x="6371235" y="2757562"/>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6</a:t>
            </a:r>
            <a:r>
              <a:rPr lang="zh-CN" altLang="en-US" sz="2000" b="1" dirty="0" smtClean="0">
                <a:solidFill>
                  <a:schemeClr val="tx1"/>
                </a:solidFill>
                <a:latin typeface="黑体" panose="02010609060101010101" pitchFamily="49" charset="-122"/>
                <a:ea typeface="黑体" panose="02010609060101010101" pitchFamily="49" charset="-122"/>
              </a:rPr>
              <a:t>章  数据库安全与保护</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9" name="任意多边形 18"/>
          <p:cNvSpPr/>
          <p:nvPr/>
        </p:nvSpPr>
        <p:spPr>
          <a:xfrm>
            <a:off x="6371235" y="4797689"/>
            <a:ext cx="4554500" cy="870377"/>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algn="ctr" defTabSz="666750">
              <a:lnSpc>
                <a:spcPct val="90000"/>
              </a:lnSpc>
              <a:spcBef>
                <a:spcPct val="0"/>
              </a:spcBef>
              <a:spcAft>
                <a:spcPct val="35000"/>
              </a:spcAft>
            </a:pPr>
            <a:r>
              <a:rPr lang="zh-CN" altLang="en-US" sz="2000" b="1" dirty="0" smtClean="0">
                <a:solidFill>
                  <a:schemeClr val="tx1"/>
                </a:solidFill>
                <a:latin typeface="黑体" panose="02010609060101010101" pitchFamily="49" charset="-122"/>
                <a:ea typeface="黑体" panose="02010609060101010101" pitchFamily="49" charset="-122"/>
              </a:rPr>
              <a:t>第</a:t>
            </a:r>
            <a:r>
              <a:rPr lang="en-US" altLang="zh-CN" sz="2000" b="1" dirty="0" smtClean="0">
                <a:solidFill>
                  <a:schemeClr val="tx1"/>
                </a:solidFill>
                <a:latin typeface="黑体" panose="02010609060101010101" pitchFamily="49" charset="-122"/>
                <a:ea typeface="黑体" panose="02010609060101010101" pitchFamily="49" charset="-122"/>
              </a:rPr>
              <a:t>8</a:t>
            </a:r>
            <a:r>
              <a:rPr lang="zh-CN" altLang="en-US" sz="2000" b="1" dirty="0" smtClean="0">
                <a:solidFill>
                  <a:schemeClr val="tx1"/>
                </a:solidFill>
                <a:latin typeface="黑体" panose="02010609060101010101" pitchFamily="49" charset="-122"/>
                <a:ea typeface="黑体" panose="02010609060101010101" pitchFamily="49" charset="-122"/>
              </a:rPr>
              <a:t>章  数据管理技术的发展</a:t>
            </a:r>
            <a:endParaRPr lang="zh-CN" altLang="en-US" sz="2000" b="1"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4</a:t>
              </a:r>
              <a:r>
                <a:rPr lang="zh-CN" altLang="en-US" sz="2800" b="1" dirty="0" smtClean="0">
                  <a:latin typeface="黑体" panose="02010609060101010101" pitchFamily="49" charset="-122"/>
                  <a:ea typeface="黑体" panose="02010609060101010101" pitchFamily="49" charset="-122"/>
                </a:rPr>
                <a:t>章：</a:t>
              </a:r>
              <a:r>
                <a:rPr lang="en-US" altLang="zh-CN" sz="2800" b="1" dirty="0" smtClean="0">
                  <a:latin typeface="黑体" panose="02010609060101010101" pitchFamily="49" charset="-122"/>
                  <a:ea typeface="黑体" panose="02010609060101010101" pitchFamily="49" charset="-122"/>
                </a:rPr>
                <a:t>SQL</a:t>
              </a:r>
              <a:r>
                <a:rPr lang="zh-CN" altLang="en-US" sz="2800" b="1" dirty="0" smtClean="0">
                  <a:latin typeface="黑体" panose="02010609060101010101" pitchFamily="49" charset="-122"/>
                  <a:ea typeface="黑体" panose="02010609060101010101" pitchFamily="49" charset="-122"/>
                </a:rPr>
                <a:t>与关系数据库基本操作</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7"/>
          <p:cNvSpPr>
            <a:spLocks noChangeShapeType="1"/>
          </p:cNvSpPr>
          <p:nvPr>
            <p:custDataLst>
              <p:tags r:id="rId2"/>
            </p:custDataLst>
          </p:nvPr>
        </p:nvSpPr>
        <p:spPr bwMode="auto">
          <a:xfrm>
            <a:off x="2651482" y="1472668"/>
            <a:ext cx="0" cy="5151416"/>
          </a:xfrm>
          <a:prstGeom prst="line">
            <a:avLst/>
          </a:prstGeom>
          <a:solidFill>
            <a:srgbClr val="B680DA"/>
          </a:solidFill>
          <a:ln w="6350">
            <a:solidFill>
              <a:srgbClr val="A50021"/>
            </a:solidFill>
            <a:miter lim="800000"/>
          </a:ln>
        </p:spPr>
        <p:txBody>
          <a:bodyPr>
            <a:normAutofit fontScale="25000" lnSpcReduction="20000"/>
          </a:bodyPr>
          <a:lstStyle/>
          <a:p>
            <a:endParaRPr lang="zh-CN" altLang="en-US">
              <a:latin typeface="黑体" panose="02010609060101010101" pitchFamily="49" charset="-122"/>
              <a:ea typeface="黑体" panose="02010609060101010101" pitchFamily="49" charset="-122"/>
              <a:sym typeface="Arial" panose="020B0604020202020204" pitchFamily="34" charset="0"/>
            </a:endParaRPr>
          </a:p>
        </p:txBody>
      </p:sp>
      <p:grpSp>
        <p:nvGrpSpPr>
          <p:cNvPr id="14" name="组合 13"/>
          <p:cNvGrpSpPr/>
          <p:nvPr>
            <p:custDataLst>
              <p:tags r:id="rId3"/>
            </p:custDataLst>
          </p:nvPr>
        </p:nvGrpSpPr>
        <p:grpSpPr>
          <a:xfrm>
            <a:off x="2473452" y="1832708"/>
            <a:ext cx="6851834" cy="546147"/>
            <a:chOff x="2217049" y="1938958"/>
            <a:chExt cx="5199005" cy="394210"/>
          </a:xfrm>
          <a:solidFill>
            <a:srgbClr val="C00000"/>
          </a:solidFill>
        </p:grpSpPr>
        <p:sp>
          <p:nvSpPr>
            <p:cNvPr id="8" name="椭圆 2"/>
            <p:cNvSpPr>
              <a:spLocks noChangeArrowheads="1"/>
            </p:cNvSpPr>
            <p:nvPr>
              <p:custDataLst>
                <p:tags r:id="rId19"/>
              </p:custDataLst>
            </p:nvPr>
          </p:nvSpPr>
          <p:spPr bwMode="auto">
            <a:xfrm>
              <a:off x="2217049" y="2023530"/>
              <a:ext cx="255588" cy="255588"/>
            </a:xfrm>
            <a:prstGeom prst="ellipse">
              <a:avLst/>
            </a:prstGeom>
            <a:grpFill/>
            <a:ln w="12700" cmpd="sng">
              <a:solidFill>
                <a:srgbClr val="FF0000"/>
              </a:solidFill>
              <a:prstDash val="solid"/>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9" name="矩形 8"/>
            <p:cNvSpPr/>
            <p:nvPr>
              <p:custDataLst>
                <p:tags r:id="rId20"/>
              </p:custDataLst>
            </p:nvPr>
          </p:nvSpPr>
          <p:spPr bwMode="auto">
            <a:xfrm>
              <a:off x="2844054" y="1938958"/>
              <a:ext cx="4572000" cy="394210"/>
            </a:xfrm>
            <a:prstGeom prst="rect">
              <a:avLst/>
            </a:prstGeom>
            <a:grpFill/>
            <a:ln w="12700" cmpd="sng">
              <a:solidFill>
                <a:srgbClr val="FF0000"/>
              </a:solidFill>
              <a:prstDash val="solid"/>
              <a:round/>
            </a:ln>
          </p:spPr>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en-US" altLang="zh-CN" sz="2400" b="1" dirty="0" smtClean="0">
                  <a:solidFill>
                    <a:schemeClr val="bg1"/>
                  </a:solidFill>
                  <a:latin typeface="黑体" panose="02010609060101010101" pitchFamily="49" charset="-122"/>
                  <a:ea typeface="黑体" panose="02010609060101010101" pitchFamily="49" charset="-122"/>
                  <a:sym typeface="+mn-ea"/>
                </a:rPr>
                <a:t>SQL</a:t>
              </a:r>
              <a:r>
                <a:rPr lang="zh-CN" altLang="en-US" sz="2400" b="1" dirty="0" smtClean="0">
                  <a:solidFill>
                    <a:schemeClr val="bg1"/>
                  </a:solidFill>
                  <a:latin typeface="黑体" panose="02010609060101010101" pitchFamily="49" charset="-122"/>
                  <a:ea typeface="黑体" panose="02010609060101010101" pitchFamily="49" charset="-122"/>
                  <a:sym typeface="+mn-ea"/>
                </a:rPr>
                <a:t>概述</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grpSp>
      <p:grpSp>
        <p:nvGrpSpPr>
          <p:cNvPr id="15" name="组合 14"/>
          <p:cNvGrpSpPr/>
          <p:nvPr>
            <p:custDataLst>
              <p:tags r:id="rId4"/>
            </p:custDataLst>
          </p:nvPr>
        </p:nvGrpSpPr>
        <p:grpSpPr>
          <a:xfrm>
            <a:off x="2473452" y="2641216"/>
            <a:ext cx="6851834" cy="546147"/>
            <a:chOff x="2217049" y="3096485"/>
            <a:chExt cx="5199005" cy="394210"/>
          </a:xfrm>
          <a:solidFill>
            <a:srgbClr val="C00000"/>
          </a:solidFill>
        </p:grpSpPr>
        <p:sp>
          <p:nvSpPr>
            <p:cNvPr id="10" name="矩形 9"/>
            <p:cNvSpPr/>
            <p:nvPr>
              <p:custDataLst>
                <p:tags r:id="rId17"/>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en-US" altLang="zh-CN" sz="2400" b="1" dirty="0" smtClean="0">
                  <a:solidFill>
                    <a:schemeClr val="bg1"/>
                  </a:solidFill>
                  <a:latin typeface="黑体" panose="02010609060101010101" pitchFamily="49" charset="-122"/>
                  <a:ea typeface="黑体" panose="02010609060101010101" pitchFamily="49" charset="-122"/>
                  <a:sym typeface="+mn-ea"/>
                </a:rPr>
                <a:t>MySQL</a:t>
              </a:r>
              <a:r>
                <a:rPr lang="zh-CN" altLang="en-US" sz="2400" b="1" dirty="0" smtClean="0">
                  <a:solidFill>
                    <a:schemeClr val="bg1"/>
                  </a:solidFill>
                  <a:latin typeface="黑体" panose="02010609060101010101" pitchFamily="49" charset="-122"/>
                  <a:ea typeface="黑体" panose="02010609060101010101" pitchFamily="49" charset="-122"/>
                  <a:sym typeface="+mn-ea"/>
                </a:rPr>
                <a:t>预备知识</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sp>
          <p:nvSpPr>
            <p:cNvPr id="11" name="椭圆 2"/>
            <p:cNvSpPr>
              <a:spLocks noChangeArrowheads="1"/>
            </p:cNvSpPr>
            <p:nvPr>
              <p:custDataLst>
                <p:tags r:id="rId18"/>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
        <p:nvSpPr>
          <p:cNvPr id="16" name="圆角矩形 15"/>
          <p:cNvSpPr/>
          <p:nvPr/>
        </p:nvSpPr>
        <p:spPr>
          <a:xfrm>
            <a:off x="674228" y="435118"/>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4</a:t>
            </a:r>
            <a:r>
              <a:rPr lang="zh-CN" altLang="en-US" sz="2800" b="1" dirty="0" smtClean="0">
                <a:latin typeface="黑体" panose="02010609060101010101" pitchFamily="49" charset="-122"/>
                <a:ea typeface="黑体" panose="02010609060101010101" pitchFamily="49" charset="-122"/>
              </a:rPr>
              <a:t>章   </a:t>
            </a:r>
            <a:r>
              <a:rPr lang="en-US" altLang="zh-CN" sz="2800" b="1" dirty="0" smtClean="0">
                <a:latin typeface="黑体" panose="02010609060101010101" pitchFamily="49" charset="-122"/>
                <a:ea typeface="黑体" panose="02010609060101010101" pitchFamily="49" charset="-122"/>
              </a:rPr>
              <a:t>SQL</a:t>
            </a:r>
            <a:r>
              <a:rPr lang="zh-CN" altLang="en-US" sz="2800" b="1" dirty="0" smtClean="0">
                <a:latin typeface="黑体" panose="02010609060101010101" pitchFamily="49" charset="-122"/>
                <a:ea typeface="黑体" panose="02010609060101010101" pitchFamily="49" charset="-122"/>
              </a:rPr>
              <a:t>与关系数据库基本操作</a:t>
            </a:r>
            <a:endParaRPr lang="zh-CN" altLang="en-US" sz="2800" b="1" dirty="0">
              <a:latin typeface="黑体" panose="02010609060101010101" pitchFamily="49" charset="-122"/>
              <a:ea typeface="黑体" panose="02010609060101010101" pitchFamily="49" charset="-122"/>
            </a:endParaRPr>
          </a:p>
        </p:txBody>
      </p:sp>
      <p:grpSp>
        <p:nvGrpSpPr>
          <p:cNvPr id="12" name="组合 11"/>
          <p:cNvGrpSpPr/>
          <p:nvPr>
            <p:custDataLst>
              <p:tags r:id="rId5"/>
            </p:custDataLst>
          </p:nvPr>
        </p:nvGrpSpPr>
        <p:grpSpPr>
          <a:xfrm>
            <a:off x="2484526" y="3439091"/>
            <a:ext cx="6851834" cy="546147"/>
            <a:chOff x="2217049" y="3096485"/>
            <a:chExt cx="5199005" cy="394210"/>
          </a:xfrm>
          <a:solidFill>
            <a:srgbClr val="C00000"/>
          </a:solidFill>
        </p:grpSpPr>
        <p:sp>
          <p:nvSpPr>
            <p:cNvPr id="13" name="矩形 12"/>
            <p:cNvSpPr/>
            <p:nvPr>
              <p:custDataLst>
                <p:tags r:id="rId15"/>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数据定义</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sp>
          <p:nvSpPr>
            <p:cNvPr id="17" name="椭圆 2"/>
            <p:cNvSpPr>
              <a:spLocks noChangeArrowheads="1"/>
            </p:cNvSpPr>
            <p:nvPr>
              <p:custDataLst>
                <p:tags r:id="rId16"/>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18" name="组合 17"/>
          <p:cNvGrpSpPr/>
          <p:nvPr>
            <p:custDataLst>
              <p:tags r:id="rId6"/>
            </p:custDataLst>
          </p:nvPr>
        </p:nvGrpSpPr>
        <p:grpSpPr>
          <a:xfrm>
            <a:off x="2484526" y="4237407"/>
            <a:ext cx="6851834" cy="546147"/>
            <a:chOff x="2217049" y="3096485"/>
            <a:chExt cx="5199005" cy="394210"/>
          </a:xfrm>
          <a:solidFill>
            <a:srgbClr val="C00000"/>
          </a:solidFill>
        </p:grpSpPr>
        <p:sp>
          <p:nvSpPr>
            <p:cNvPr id="19" name="矩形 18"/>
            <p:cNvSpPr/>
            <p:nvPr>
              <p:custDataLst>
                <p:tags r:id="rId13"/>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数据</a:t>
              </a:r>
              <a:r>
                <a:rPr lang="zh-CN" altLang="en-US" sz="2400" b="1" dirty="0">
                  <a:solidFill>
                    <a:schemeClr val="bg1"/>
                  </a:solidFill>
                  <a:latin typeface="黑体" panose="02010609060101010101" pitchFamily="49" charset="-122"/>
                  <a:ea typeface="黑体" panose="02010609060101010101" pitchFamily="49" charset="-122"/>
                  <a:sym typeface="+mn-ea"/>
                </a:rPr>
                <a:t>更新</a:t>
              </a:r>
            </a:p>
          </p:txBody>
        </p:sp>
        <p:sp>
          <p:nvSpPr>
            <p:cNvPr id="20" name="椭圆 2"/>
            <p:cNvSpPr>
              <a:spLocks noChangeArrowheads="1"/>
            </p:cNvSpPr>
            <p:nvPr>
              <p:custDataLst>
                <p:tags r:id="rId14"/>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21" name="组合 20"/>
          <p:cNvGrpSpPr/>
          <p:nvPr>
            <p:custDataLst>
              <p:tags r:id="rId7"/>
            </p:custDataLst>
          </p:nvPr>
        </p:nvGrpSpPr>
        <p:grpSpPr>
          <a:xfrm>
            <a:off x="2506003" y="5042284"/>
            <a:ext cx="6851834" cy="546147"/>
            <a:chOff x="2217049" y="3096485"/>
            <a:chExt cx="5199005" cy="394210"/>
          </a:xfrm>
          <a:solidFill>
            <a:srgbClr val="C00000"/>
          </a:solidFill>
        </p:grpSpPr>
        <p:sp>
          <p:nvSpPr>
            <p:cNvPr id="22" name="矩形 21"/>
            <p:cNvSpPr/>
            <p:nvPr>
              <p:custDataLst>
                <p:tags r:id="rId11"/>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数据</a:t>
              </a:r>
              <a:r>
                <a:rPr lang="zh-CN" altLang="en-US" sz="2400" b="1" dirty="0">
                  <a:solidFill>
                    <a:schemeClr val="bg1"/>
                  </a:solidFill>
                  <a:latin typeface="黑体" panose="02010609060101010101" pitchFamily="49" charset="-122"/>
                  <a:ea typeface="黑体" panose="02010609060101010101" pitchFamily="49" charset="-122"/>
                  <a:sym typeface="+mn-ea"/>
                </a:rPr>
                <a:t>查询</a:t>
              </a:r>
            </a:p>
          </p:txBody>
        </p:sp>
        <p:sp>
          <p:nvSpPr>
            <p:cNvPr id="23" name="椭圆 2"/>
            <p:cNvSpPr>
              <a:spLocks noChangeArrowheads="1"/>
            </p:cNvSpPr>
            <p:nvPr>
              <p:custDataLst>
                <p:tags r:id="rId12"/>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25" name="组合 24"/>
          <p:cNvGrpSpPr/>
          <p:nvPr>
            <p:custDataLst>
              <p:tags r:id="rId8"/>
            </p:custDataLst>
          </p:nvPr>
        </p:nvGrpSpPr>
        <p:grpSpPr>
          <a:xfrm>
            <a:off x="2506003" y="5844011"/>
            <a:ext cx="6851834" cy="546147"/>
            <a:chOff x="2217049" y="3096485"/>
            <a:chExt cx="5199005" cy="394210"/>
          </a:xfrm>
          <a:solidFill>
            <a:srgbClr val="C00000"/>
          </a:solidFill>
        </p:grpSpPr>
        <p:sp>
          <p:nvSpPr>
            <p:cNvPr id="26" name="矩形 25"/>
            <p:cNvSpPr/>
            <p:nvPr>
              <p:custDataLst>
                <p:tags r:id="rId9"/>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a:solidFill>
                    <a:schemeClr val="bg1"/>
                  </a:solidFill>
                  <a:latin typeface="黑体" panose="02010609060101010101" pitchFamily="49" charset="-122"/>
                  <a:ea typeface="黑体" panose="02010609060101010101" pitchFamily="49" charset="-122"/>
                  <a:sym typeface="+mn-ea"/>
                </a:rPr>
                <a:t>视图</a:t>
              </a:r>
            </a:p>
          </p:txBody>
        </p:sp>
        <p:sp>
          <p:nvSpPr>
            <p:cNvPr id="27" name="椭圆 2"/>
            <p:cNvSpPr>
              <a:spLocks noChangeArrowheads="1"/>
            </p:cNvSpPr>
            <p:nvPr>
              <p:custDataLst>
                <p:tags r:id="rId10"/>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
        <p:nvSpPr>
          <p:cNvPr id="2" name="五角星 1"/>
          <p:cNvSpPr/>
          <p:nvPr/>
        </p:nvSpPr>
        <p:spPr>
          <a:xfrm>
            <a:off x="1634353" y="3497674"/>
            <a:ext cx="441434" cy="42897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角星 27"/>
          <p:cNvSpPr/>
          <p:nvPr/>
        </p:nvSpPr>
        <p:spPr>
          <a:xfrm>
            <a:off x="1634359" y="4354575"/>
            <a:ext cx="441434" cy="42897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角星 28"/>
          <p:cNvSpPr/>
          <p:nvPr/>
        </p:nvSpPr>
        <p:spPr>
          <a:xfrm>
            <a:off x="1634359" y="5084570"/>
            <a:ext cx="441434" cy="42897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8" grpId="0" bldLvl="0" animBg="1"/>
      <p:bldP spid="2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4.1 SQL</a:t>
            </a:r>
            <a:r>
              <a:rPr lang="zh-CN" altLang="en-US" sz="2800" b="1" dirty="0" smtClean="0">
                <a:latin typeface="黑体" panose="02010609060101010101" pitchFamily="49" charset="-122"/>
                <a:ea typeface="黑体" panose="02010609060101010101" pitchFamily="49" charset="-122"/>
                <a:sym typeface="+mn-ea"/>
              </a:rPr>
              <a:t>概述</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589" y="2361203"/>
            <a:ext cx="542925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132656"/>
            <a:ext cx="563526" cy="4592689"/>
            <a:chOff x="0" y="526398"/>
            <a:chExt cx="563526" cy="4592689"/>
          </a:xfrm>
        </p:grpSpPr>
        <p:sp>
          <p:nvSpPr>
            <p:cNvPr id="4" name="矩形 3"/>
            <p:cNvSpPr/>
            <p:nvPr/>
          </p:nvSpPr>
          <p:spPr>
            <a:xfrm>
              <a:off x="0" y="526398"/>
              <a:ext cx="563526" cy="1479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什么是</a:t>
              </a:r>
              <a:r>
                <a:rPr lang="en-US" altLang="zh-CN" sz="1600" kern="900" spc="-100" dirty="0" smtClean="0">
                  <a:solidFill>
                    <a:schemeClr val="tx1"/>
                  </a:solidFill>
                  <a:latin typeface="黑体" panose="02010609060101010101" pitchFamily="49" charset="-122"/>
                  <a:ea typeface="黑体" panose="02010609060101010101" pitchFamily="49" charset="-122"/>
                </a:rPr>
                <a:t>SQL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588172"/>
              <a:ext cx="563526" cy="153091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a:t>
              </a:r>
              <a:r>
                <a:rPr lang="zh-CN" altLang="en-US" sz="1600" kern="900" spc="-100" dirty="0">
                  <a:solidFill>
                    <a:schemeClr val="bg1"/>
                  </a:solidFill>
                  <a:latin typeface="黑体" panose="02010609060101010101" pitchFamily="49" charset="-122"/>
                  <a:ea typeface="黑体" panose="02010609060101010101" pitchFamily="49" charset="-122"/>
                </a:rPr>
                <a:t>组成</a:t>
              </a:r>
            </a:p>
          </p:txBody>
        </p:sp>
      </p:grpSp>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什么是</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结构化查询语言</a:t>
            </a:r>
            <a:r>
              <a:rPr lang="zh-CN" altLang="en-US" sz="2400" dirty="0" smtClean="0">
                <a:latin typeface="微软雅黑" panose="020B0503020204020204" charset="-122"/>
                <a:ea typeface="微软雅黑" panose="020B0503020204020204" charset="-122"/>
              </a:rPr>
              <a:t>（</a:t>
            </a:r>
            <a:r>
              <a:rPr lang="en-US" altLang="zh-CN" sz="2400" dirty="0" smtClean="0">
                <a:latin typeface="微软雅黑" panose="020B0503020204020204" charset="-122"/>
                <a:ea typeface="微软雅黑" panose="020B0503020204020204" charset="-122"/>
              </a:rPr>
              <a:t>Structured Query Language</a:t>
            </a:r>
            <a:r>
              <a:rPr lang="zh-CN" altLang="en-US" sz="2400" dirty="0" smtClean="0">
                <a:latin typeface="微软雅黑" panose="020B0503020204020204" charset="-122"/>
                <a:ea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latin typeface="微软雅黑" panose="020B0503020204020204" charset="-122"/>
                <a:ea typeface="微软雅黑" panose="020B0503020204020204" charset="-122"/>
              </a:rPr>
              <a:t>）是专门用来与数据库通信的语言，它可以帮助用户操作关系数据库。</a:t>
            </a:r>
            <a:endParaRPr lang="en-US" altLang="zh-CN" sz="2400" dirty="0" smtClean="0">
              <a:latin typeface="微软雅黑" panose="020B0503020204020204" charset="-122"/>
              <a:ea typeface="微软雅黑" panose="020B0503020204020204" charset="-122"/>
            </a:endParaRPr>
          </a:p>
        </p:txBody>
      </p:sp>
      <p:pic>
        <p:nvPicPr>
          <p:cNvPr id="1026" name="Picture 2" descr="https://timgsa.baidu.com/timg?image&amp;quality=80&amp;size=b9999_10000&amp;sec=1526983474395&amp;di=2479e90f5ebb0c70745e2eb1a2e9fcf4&amp;imgtype=0&amp;src=http%3A%2F%2Fimgsrc.baidu.com%2Fimgad%2Fpic%2Fitem%2Fb3b7d0a20cf431adb6f09c034036acaf2edd98e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346" b="17449"/>
          <a:stretch>
            <a:fillRect/>
          </a:stretch>
        </p:blipFill>
        <p:spPr bwMode="auto">
          <a:xfrm>
            <a:off x="2892055" y="3832876"/>
            <a:ext cx="2658139" cy="17332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timgsa.baidu.com/timg?image&amp;quality=80&amp;size=b9999_10000&amp;sec=1526460445022&amp;di=4b5fe092c1eb5d843af134fdbc221123&amp;imgtype=0&amp;src=http%3A%2F%2Fpic.58pic.com%2F58pic%2F15%2F46%2F82%2F90q58PICNfZ_102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26" t="8756" r="11577" b="7345"/>
          <a:stretch>
            <a:fillRect/>
          </a:stretch>
        </p:blipFill>
        <p:spPr bwMode="auto">
          <a:xfrm>
            <a:off x="7536413" y="3630794"/>
            <a:ext cx="2020187" cy="2137429"/>
          </a:xfrm>
          <a:prstGeom prst="rect">
            <a:avLst/>
          </a:prstGeom>
          <a:noFill/>
          <a:extLst>
            <a:ext uri="{909E8E84-426E-40DD-AFC4-6F175D3DCCD1}">
              <a14:hiddenFill xmlns:a14="http://schemas.microsoft.com/office/drawing/2010/main">
                <a:solidFill>
                  <a:srgbClr val="FFFFFF"/>
                </a:solidFill>
              </a14:hiddenFill>
            </a:ext>
          </a:extLst>
        </p:spPr>
      </p:pic>
      <p:sp>
        <p:nvSpPr>
          <p:cNvPr id="14" name="右箭头 13"/>
          <p:cNvSpPr/>
          <p:nvPr/>
        </p:nvSpPr>
        <p:spPr>
          <a:xfrm>
            <a:off x="5730948" y="4779422"/>
            <a:ext cx="1541721" cy="1914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067007" y="4218495"/>
            <a:ext cx="1010094" cy="461665"/>
          </a:xfrm>
          <a:prstGeom prst="rect">
            <a:avLst/>
          </a:prstGeom>
          <a:noFill/>
        </p:spPr>
        <p:txBody>
          <a:bodyPr wrap="square" rtlCol="0">
            <a:spAutoFit/>
          </a:bodyPr>
          <a:lstStyle/>
          <a:p>
            <a:r>
              <a:rPr lang="en-US" altLang="zh-CN" sz="2400" dirty="0" smtClean="0">
                <a:latin typeface="微软雅黑" panose="020B0503020204020204" charset="-122"/>
                <a:ea typeface="微软雅黑" panose="020B0503020204020204" charset="-122"/>
              </a:rPr>
              <a:t>SQL</a:t>
            </a:r>
            <a:endParaRPr lang="zh-CN" altLang="en-US" sz="2400" dirty="0">
              <a:latin typeface="微软雅黑" panose="020B0503020204020204" charset="-122"/>
              <a:ea typeface="微软雅黑" panose="020B0503020204020204" charset="-122"/>
            </a:endParaRPr>
          </a:p>
        </p:txBody>
      </p:sp>
      <p:sp>
        <p:nvSpPr>
          <p:cNvPr id="13" name="矩形 12"/>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21" idx="1"/>
            <a:endCxn id="13"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3"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3" idx="1"/>
            <a:endCxn id="13"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3" name="矩形 22"/>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4" name="TextBox 23"/>
          <p:cNvSpPr txBox="1"/>
          <p:nvPr/>
        </p:nvSpPr>
        <p:spPr>
          <a:xfrm>
            <a:off x="876115" y="174153"/>
            <a:ext cx="1670650"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4.1.0 SQL</a:t>
            </a:r>
            <a:r>
              <a:rPr lang="zh-CN" altLang="en-US" dirty="0" smtClean="0">
                <a:latin typeface="微软雅黑" panose="020B0503020204020204" charset="-122"/>
                <a:ea typeface="微软雅黑" panose="020B0503020204020204" charset="-122"/>
              </a:rPr>
              <a:t>概述</a:t>
            </a:r>
            <a:endParaRPr lang="zh-CN" altLang="en-US" dirty="0">
              <a:latin typeface="微软雅黑" panose="020B0503020204020204" charset="-122"/>
              <a:ea typeface="微软雅黑" panose="020B0503020204020204" charset="-122"/>
            </a:endParaRPr>
          </a:p>
        </p:txBody>
      </p:sp>
      <p:sp>
        <p:nvSpPr>
          <p:cNvPr id="29" name="矩形 2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1024" name="肘形连接符 1023"/>
          <p:cNvCxnSpPr>
            <a:stCxn id="13" idx="3"/>
            <a:endCxn id="2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7" name="肘形连接符 1026"/>
          <p:cNvCxnSpPr>
            <a:stCxn id="13" idx="3"/>
            <a:endCxn id="3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0" name="肘形连接符 1029"/>
          <p:cNvCxnSpPr>
            <a:stCxn id="31" idx="1"/>
            <a:endCxn id="13"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的特点</a:t>
            </a:r>
            <a:r>
              <a:rPr lang="zh-CN" altLang="en-US" sz="2800" b="0" dirty="0" smtClean="0">
                <a:solidFill>
                  <a:schemeClr val="tx1"/>
                </a:solidFill>
                <a:latin typeface="黑体" panose="02010609060101010101" pitchFamily="49" charset="-122"/>
                <a:ea typeface="黑体" panose="02010609060101010101" pitchFamily="49" charset="-122"/>
                <a:sym typeface="+mn-ea"/>
              </a:rPr>
              <a:t>（选择、简答）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矩形 3"/>
          <p:cNvSpPr/>
          <p:nvPr/>
        </p:nvSpPr>
        <p:spPr>
          <a:xfrm>
            <a:off x="1428600" y="2766614"/>
            <a:ext cx="9203958" cy="7308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5" name="任意多边形 4"/>
          <p:cNvSpPr/>
          <p:nvPr/>
        </p:nvSpPr>
        <p:spPr>
          <a:xfrm>
            <a:off x="1888797" y="2338574"/>
            <a:ext cx="8671518" cy="856080"/>
          </a:xfrm>
          <a:custGeom>
            <a:avLst/>
            <a:gdLst>
              <a:gd name="connsiteX0" fmla="*/ 0 w 8671518"/>
              <a:gd name="connsiteY0" fmla="*/ 142683 h 856080"/>
              <a:gd name="connsiteX1" fmla="*/ 142683 w 8671518"/>
              <a:gd name="connsiteY1" fmla="*/ 0 h 856080"/>
              <a:gd name="connsiteX2" fmla="*/ 8528835 w 8671518"/>
              <a:gd name="connsiteY2" fmla="*/ 0 h 856080"/>
              <a:gd name="connsiteX3" fmla="*/ 8671518 w 8671518"/>
              <a:gd name="connsiteY3" fmla="*/ 142683 h 856080"/>
              <a:gd name="connsiteX4" fmla="*/ 8671518 w 8671518"/>
              <a:gd name="connsiteY4" fmla="*/ 713397 h 856080"/>
              <a:gd name="connsiteX5" fmla="*/ 8528835 w 8671518"/>
              <a:gd name="connsiteY5" fmla="*/ 856080 h 856080"/>
              <a:gd name="connsiteX6" fmla="*/ 142683 w 8671518"/>
              <a:gd name="connsiteY6" fmla="*/ 856080 h 856080"/>
              <a:gd name="connsiteX7" fmla="*/ 0 w 8671518"/>
              <a:gd name="connsiteY7" fmla="*/ 713397 h 856080"/>
              <a:gd name="connsiteX8" fmla="*/ 0 w 8671518"/>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1518" h="856080">
                <a:moveTo>
                  <a:pt x="0" y="142683"/>
                </a:moveTo>
                <a:cubicBezTo>
                  <a:pt x="0" y="63881"/>
                  <a:pt x="63881" y="0"/>
                  <a:pt x="142683" y="0"/>
                </a:cubicBezTo>
                <a:lnTo>
                  <a:pt x="8528835" y="0"/>
                </a:lnTo>
                <a:cubicBezTo>
                  <a:pt x="8607637" y="0"/>
                  <a:pt x="8671518" y="63881"/>
                  <a:pt x="8671518" y="142683"/>
                </a:cubicBezTo>
                <a:lnTo>
                  <a:pt x="8671518" y="713397"/>
                </a:lnTo>
                <a:cubicBezTo>
                  <a:pt x="8671518" y="792199"/>
                  <a:pt x="8607637" y="856080"/>
                  <a:pt x="8528835" y="856080"/>
                </a:cubicBezTo>
                <a:lnTo>
                  <a:pt x="142683" y="856080"/>
                </a:lnTo>
                <a:cubicBezTo>
                  <a:pt x="63881" y="856080"/>
                  <a:pt x="0" y="792199"/>
                  <a:pt x="0" y="713397"/>
                </a:cubicBezTo>
                <a:lnTo>
                  <a:pt x="0" y="142683"/>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5311" tIns="41790" rIns="285311" bIns="4179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SQL</a:t>
            </a:r>
            <a:r>
              <a:rPr lang="zh-CN" altLang="en-US" sz="2400" kern="1200" dirty="0" smtClean="0">
                <a:latin typeface="微软雅黑" panose="020B0503020204020204" charset="-122"/>
                <a:ea typeface="微软雅黑" panose="020B0503020204020204" charset="-122"/>
              </a:rPr>
              <a:t>不是某个特定数据库供应商专有的语言</a:t>
            </a:r>
            <a:endParaRPr lang="zh-CN" altLang="en-US" sz="2400" kern="1200" dirty="0">
              <a:latin typeface="微软雅黑" panose="020B0503020204020204" charset="-122"/>
              <a:ea typeface="微软雅黑" panose="020B0503020204020204" charset="-122"/>
            </a:endParaRPr>
          </a:p>
        </p:txBody>
      </p:sp>
      <p:sp>
        <p:nvSpPr>
          <p:cNvPr id="6" name="矩形 5"/>
          <p:cNvSpPr/>
          <p:nvPr/>
        </p:nvSpPr>
        <p:spPr>
          <a:xfrm>
            <a:off x="1428600" y="4082054"/>
            <a:ext cx="9203958" cy="7308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7" name="任意多边形 6"/>
          <p:cNvSpPr/>
          <p:nvPr/>
        </p:nvSpPr>
        <p:spPr>
          <a:xfrm>
            <a:off x="1888797" y="3654014"/>
            <a:ext cx="8671518" cy="856080"/>
          </a:xfrm>
          <a:custGeom>
            <a:avLst/>
            <a:gdLst>
              <a:gd name="connsiteX0" fmla="*/ 0 w 8671518"/>
              <a:gd name="connsiteY0" fmla="*/ 142683 h 856080"/>
              <a:gd name="connsiteX1" fmla="*/ 142683 w 8671518"/>
              <a:gd name="connsiteY1" fmla="*/ 0 h 856080"/>
              <a:gd name="connsiteX2" fmla="*/ 8528835 w 8671518"/>
              <a:gd name="connsiteY2" fmla="*/ 0 h 856080"/>
              <a:gd name="connsiteX3" fmla="*/ 8671518 w 8671518"/>
              <a:gd name="connsiteY3" fmla="*/ 142683 h 856080"/>
              <a:gd name="connsiteX4" fmla="*/ 8671518 w 8671518"/>
              <a:gd name="connsiteY4" fmla="*/ 713397 h 856080"/>
              <a:gd name="connsiteX5" fmla="*/ 8528835 w 8671518"/>
              <a:gd name="connsiteY5" fmla="*/ 856080 h 856080"/>
              <a:gd name="connsiteX6" fmla="*/ 142683 w 8671518"/>
              <a:gd name="connsiteY6" fmla="*/ 856080 h 856080"/>
              <a:gd name="connsiteX7" fmla="*/ 0 w 8671518"/>
              <a:gd name="connsiteY7" fmla="*/ 713397 h 856080"/>
              <a:gd name="connsiteX8" fmla="*/ 0 w 8671518"/>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1518" h="856080">
                <a:moveTo>
                  <a:pt x="0" y="142683"/>
                </a:moveTo>
                <a:cubicBezTo>
                  <a:pt x="0" y="63881"/>
                  <a:pt x="63881" y="0"/>
                  <a:pt x="142683" y="0"/>
                </a:cubicBezTo>
                <a:lnTo>
                  <a:pt x="8528835" y="0"/>
                </a:lnTo>
                <a:cubicBezTo>
                  <a:pt x="8607637" y="0"/>
                  <a:pt x="8671518" y="63881"/>
                  <a:pt x="8671518" y="142683"/>
                </a:cubicBezTo>
                <a:lnTo>
                  <a:pt x="8671518" y="713397"/>
                </a:lnTo>
                <a:cubicBezTo>
                  <a:pt x="8671518" y="792199"/>
                  <a:pt x="8607637" y="856080"/>
                  <a:pt x="8528835" y="856080"/>
                </a:cubicBezTo>
                <a:lnTo>
                  <a:pt x="142683" y="856080"/>
                </a:lnTo>
                <a:cubicBezTo>
                  <a:pt x="63881" y="856080"/>
                  <a:pt x="0" y="792199"/>
                  <a:pt x="0" y="713397"/>
                </a:cubicBezTo>
                <a:lnTo>
                  <a:pt x="0" y="142683"/>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5311" tIns="41790" rIns="285311" bIns="4179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SQL</a:t>
            </a:r>
            <a:r>
              <a:rPr lang="zh-CN" altLang="en-US" sz="2400" kern="1200" dirty="0" smtClean="0">
                <a:latin typeface="微软雅黑" panose="020B0503020204020204" charset="-122"/>
                <a:ea typeface="微软雅黑" panose="020B0503020204020204" charset="-122"/>
              </a:rPr>
              <a:t>简单易学</a:t>
            </a:r>
            <a:endParaRPr lang="zh-CN" altLang="en-US" sz="2400" kern="1200" dirty="0">
              <a:latin typeface="微软雅黑" panose="020B0503020204020204" charset="-122"/>
              <a:ea typeface="微软雅黑" panose="020B0503020204020204" charset="-122"/>
            </a:endParaRPr>
          </a:p>
        </p:txBody>
      </p:sp>
      <p:sp>
        <p:nvSpPr>
          <p:cNvPr id="8" name="矩形 7"/>
          <p:cNvSpPr/>
          <p:nvPr/>
        </p:nvSpPr>
        <p:spPr>
          <a:xfrm>
            <a:off x="1428600" y="5397493"/>
            <a:ext cx="9203958" cy="7308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1888797" y="4969454"/>
            <a:ext cx="8671518" cy="856080"/>
          </a:xfrm>
          <a:custGeom>
            <a:avLst/>
            <a:gdLst>
              <a:gd name="connsiteX0" fmla="*/ 0 w 8671518"/>
              <a:gd name="connsiteY0" fmla="*/ 142683 h 856080"/>
              <a:gd name="connsiteX1" fmla="*/ 142683 w 8671518"/>
              <a:gd name="connsiteY1" fmla="*/ 0 h 856080"/>
              <a:gd name="connsiteX2" fmla="*/ 8528835 w 8671518"/>
              <a:gd name="connsiteY2" fmla="*/ 0 h 856080"/>
              <a:gd name="connsiteX3" fmla="*/ 8671518 w 8671518"/>
              <a:gd name="connsiteY3" fmla="*/ 142683 h 856080"/>
              <a:gd name="connsiteX4" fmla="*/ 8671518 w 8671518"/>
              <a:gd name="connsiteY4" fmla="*/ 713397 h 856080"/>
              <a:gd name="connsiteX5" fmla="*/ 8528835 w 8671518"/>
              <a:gd name="connsiteY5" fmla="*/ 856080 h 856080"/>
              <a:gd name="connsiteX6" fmla="*/ 142683 w 8671518"/>
              <a:gd name="connsiteY6" fmla="*/ 856080 h 856080"/>
              <a:gd name="connsiteX7" fmla="*/ 0 w 8671518"/>
              <a:gd name="connsiteY7" fmla="*/ 713397 h 856080"/>
              <a:gd name="connsiteX8" fmla="*/ 0 w 8671518"/>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1518" h="856080">
                <a:moveTo>
                  <a:pt x="0" y="142683"/>
                </a:moveTo>
                <a:cubicBezTo>
                  <a:pt x="0" y="63881"/>
                  <a:pt x="63881" y="0"/>
                  <a:pt x="142683" y="0"/>
                </a:cubicBezTo>
                <a:lnTo>
                  <a:pt x="8528835" y="0"/>
                </a:lnTo>
                <a:cubicBezTo>
                  <a:pt x="8607637" y="0"/>
                  <a:pt x="8671518" y="63881"/>
                  <a:pt x="8671518" y="142683"/>
                </a:cubicBezTo>
                <a:lnTo>
                  <a:pt x="8671518" y="713397"/>
                </a:lnTo>
                <a:cubicBezTo>
                  <a:pt x="8671518" y="792199"/>
                  <a:pt x="8607637" y="856080"/>
                  <a:pt x="8528835" y="856080"/>
                </a:cubicBezTo>
                <a:lnTo>
                  <a:pt x="142683" y="856080"/>
                </a:lnTo>
                <a:cubicBezTo>
                  <a:pt x="63881" y="856080"/>
                  <a:pt x="0" y="792199"/>
                  <a:pt x="0" y="713397"/>
                </a:cubicBezTo>
                <a:lnTo>
                  <a:pt x="0" y="142683"/>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5311" tIns="41790" rIns="285311" bIns="4179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SQL</a:t>
            </a:r>
            <a:r>
              <a:rPr lang="zh-CN" altLang="en-US" sz="2400" kern="1200" dirty="0" smtClean="0">
                <a:latin typeface="微软雅黑" panose="020B0503020204020204" charset="-122"/>
                <a:ea typeface="微软雅黑" panose="020B0503020204020204" charset="-122"/>
              </a:rPr>
              <a:t>强大、灵活，可以进行非常复杂和高级的数据库操作</a:t>
            </a:r>
            <a:endParaRPr lang="zh-CN" altLang="en-US" sz="2400" kern="1200" dirty="0">
              <a:latin typeface="微软雅黑" panose="020B0503020204020204" charset="-122"/>
              <a:ea typeface="微软雅黑" panose="020B0503020204020204" charset="-122"/>
            </a:endParaRPr>
          </a:p>
        </p:txBody>
      </p:sp>
      <p:grpSp>
        <p:nvGrpSpPr>
          <p:cNvPr id="14" name="组合 13"/>
          <p:cNvGrpSpPr/>
          <p:nvPr/>
        </p:nvGrpSpPr>
        <p:grpSpPr>
          <a:xfrm>
            <a:off x="0" y="1132656"/>
            <a:ext cx="563526" cy="4592689"/>
            <a:chOff x="0" y="526398"/>
            <a:chExt cx="563526" cy="4592689"/>
          </a:xfrm>
        </p:grpSpPr>
        <p:sp>
          <p:nvSpPr>
            <p:cNvPr id="15" name="矩形 14"/>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023705"/>
              <a:ext cx="563526" cy="154329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的特点</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0" y="3588172"/>
              <a:ext cx="563526" cy="153091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a:t>
              </a:r>
              <a:r>
                <a:rPr lang="zh-CN" altLang="en-US" sz="1600" kern="900" spc="-100" dirty="0">
                  <a:solidFill>
                    <a:schemeClr val="bg1"/>
                  </a:solidFill>
                  <a:latin typeface="黑体" panose="02010609060101010101" pitchFamily="49" charset="-122"/>
                  <a:ea typeface="黑体" panose="02010609060101010101" pitchFamily="49" charset="-122"/>
                </a:rPr>
                <a:t>组成</a:t>
              </a:r>
            </a:p>
          </p:txBody>
        </p:sp>
      </p:grpSp>
      <p:sp>
        <p:nvSpPr>
          <p:cNvPr id="31" name="矩形 30"/>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32" name="肘形连接符 31"/>
          <p:cNvCxnSpPr>
            <a:stCxn id="35" idx="1"/>
            <a:endCxn id="31"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36" idx="1"/>
            <a:endCxn id="31"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37" idx="1"/>
            <a:endCxn id="31"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6" name="矩形 35"/>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7" name="矩形 36"/>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8" name="矩形 37"/>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9" name="矩形 38"/>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40" name="矩形 39"/>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41" name="肘形连接符 40"/>
          <p:cNvCxnSpPr>
            <a:stCxn id="31" idx="3"/>
            <a:endCxn id="38"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31" idx="3"/>
            <a:endCxn id="39"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40" idx="1"/>
            <a:endCxn id="31"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76115" y="174153"/>
            <a:ext cx="1901483"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4.1.2 SQL</a:t>
            </a:r>
            <a:r>
              <a:rPr lang="zh-CN" altLang="en-US" dirty="0" smtClean="0">
                <a:latin typeface="微软雅黑" panose="020B0503020204020204" charset="-122"/>
                <a:ea typeface="微软雅黑" panose="020B0503020204020204" charset="-122"/>
              </a:rPr>
              <a:t>的特点</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简答</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1" name="任意多边形 10"/>
          <p:cNvSpPr/>
          <p:nvPr/>
        </p:nvSpPr>
        <p:spPr>
          <a:xfrm>
            <a:off x="1793800" y="2839996"/>
            <a:ext cx="2507077" cy="2507077"/>
          </a:xfrm>
          <a:custGeom>
            <a:avLst/>
            <a:gdLst>
              <a:gd name="connsiteX0" fmla="*/ 0 w 2507077"/>
              <a:gd name="connsiteY0" fmla="*/ 1253539 h 2507077"/>
              <a:gd name="connsiteX1" fmla="*/ 1253539 w 2507077"/>
              <a:gd name="connsiteY1" fmla="*/ 0 h 2507077"/>
              <a:gd name="connsiteX2" fmla="*/ 2507078 w 2507077"/>
              <a:gd name="connsiteY2" fmla="*/ 1253539 h 2507077"/>
              <a:gd name="connsiteX3" fmla="*/ 1253539 w 2507077"/>
              <a:gd name="connsiteY3" fmla="*/ 2507078 h 2507077"/>
              <a:gd name="connsiteX4" fmla="*/ 0 w 2507077"/>
              <a:gd name="connsiteY4" fmla="*/ 1253539 h 250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077" h="2507077">
                <a:moveTo>
                  <a:pt x="0" y="1253539"/>
                </a:moveTo>
                <a:cubicBezTo>
                  <a:pt x="0" y="561229"/>
                  <a:pt x="561229" y="0"/>
                  <a:pt x="1253539" y="0"/>
                </a:cubicBezTo>
                <a:cubicBezTo>
                  <a:pt x="1945849" y="0"/>
                  <a:pt x="2507078" y="561229"/>
                  <a:pt x="2507078" y="1253539"/>
                </a:cubicBezTo>
                <a:cubicBezTo>
                  <a:pt x="2507078" y="1945849"/>
                  <a:pt x="1945849" y="2507078"/>
                  <a:pt x="1253539" y="2507078"/>
                </a:cubicBezTo>
                <a:cubicBezTo>
                  <a:pt x="561229" y="2507078"/>
                  <a:pt x="0" y="1945849"/>
                  <a:pt x="0" y="1253539"/>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505126" tIns="397633" rIns="505126" bIns="397633"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数据查询</a:t>
            </a:r>
            <a:endParaRPr lang="zh-CN" altLang="en-US" sz="2400" kern="1200" dirty="0">
              <a:latin typeface="手札体-简粗体" panose="03000700000000000000" pitchFamily="66" charset="-122"/>
              <a:ea typeface="手札体-简粗体" panose="03000700000000000000" pitchFamily="66" charset="-122"/>
            </a:endParaRPr>
          </a:p>
        </p:txBody>
      </p:sp>
      <p:sp>
        <p:nvSpPr>
          <p:cNvPr id="12" name="任意多边形 11"/>
          <p:cNvSpPr/>
          <p:nvPr/>
        </p:nvSpPr>
        <p:spPr>
          <a:xfrm>
            <a:off x="3799462" y="2839996"/>
            <a:ext cx="2507077" cy="2507077"/>
          </a:xfrm>
          <a:custGeom>
            <a:avLst/>
            <a:gdLst>
              <a:gd name="connsiteX0" fmla="*/ 0 w 2507077"/>
              <a:gd name="connsiteY0" fmla="*/ 1253539 h 2507077"/>
              <a:gd name="connsiteX1" fmla="*/ 1253539 w 2507077"/>
              <a:gd name="connsiteY1" fmla="*/ 0 h 2507077"/>
              <a:gd name="connsiteX2" fmla="*/ 2507078 w 2507077"/>
              <a:gd name="connsiteY2" fmla="*/ 1253539 h 2507077"/>
              <a:gd name="connsiteX3" fmla="*/ 1253539 w 2507077"/>
              <a:gd name="connsiteY3" fmla="*/ 2507078 h 2507077"/>
              <a:gd name="connsiteX4" fmla="*/ 0 w 2507077"/>
              <a:gd name="connsiteY4" fmla="*/ 1253539 h 250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077" h="2507077">
                <a:moveTo>
                  <a:pt x="0" y="1253539"/>
                </a:moveTo>
                <a:cubicBezTo>
                  <a:pt x="0" y="561229"/>
                  <a:pt x="561229" y="0"/>
                  <a:pt x="1253539" y="0"/>
                </a:cubicBezTo>
                <a:cubicBezTo>
                  <a:pt x="1945849" y="0"/>
                  <a:pt x="2507078" y="561229"/>
                  <a:pt x="2507078" y="1253539"/>
                </a:cubicBezTo>
                <a:cubicBezTo>
                  <a:pt x="2507078" y="1945849"/>
                  <a:pt x="1945849" y="2507078"/>
                  <a:pt x="1253539" y="2507078"/>
                </a:cubicBezTo>
                <a:cubicBezTo>
                  <a:pt x="561229" y="2507078"/>
                  <a:pt x="0" y="1945849"/>
                  <a:pt x="0" y="1253539"/>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505126" tIns="397633" rIns="505126" bIns="397633"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数据定义</a:t>
            </a:r>
            <a:endParaRPr lang="zh-CN" altLang="en-US" sz="2400" kern="1200" dirty="0">
              <a:latin typeface="手札体-简粗体" panose="03000700000000000000" pitchFamily="66" charset="-122"/>
              <a:ea typeface="手札体-简粗体" panose="03000700000000000000" pitchFamily="66" charset="-122"/>
            </a:endParaRPr>
          </a:p>
        </p:txBody>
      </p:sp>
      <p:sp>
        <p:nvSpPr>
          <p:cNvPr id="13" name="任意多边形 12"/>
          <p:cNvSpPr/>
          <p:nvPr/>
        </p:nvSpPr>
        <p:spPr>
          <a:xfrm>
            <a:off x="5805125" y="2839996"/>
            <a:ext cx="2507077" cy="2507077"/>
          </a:xfrm>
          <a:custGeom>
            <a:avLst/>
            <a:gdLst>
              <a:gd name="connsiteX0" fmla="*/ 0 w 2507077"/>
              <a:gd name="connsiteY0" fmla="*/ 1253539 h 2507077"/>
              <a:gd name="connsiteX1" fmla="*/ 1253539 w 2507077"/>
              <a:gd name="connsiteY1" fmla="*/ 0 h 2507077"/>
              <a:gd name="connsiteX2" fmla="*/ 2507078 w 2507077"/>
              <a:gd name="connsiteY2" fmla="*/ 1253539 h 2507077"/>
              <a:gd name="connsiteX3" fmla="*/ 1253539 w 2507077"/>
              <a:gd name="connsiteY3" fmla="*/ 2507078 h 2507077"/>
              <a:gd name="connsiteX4" fmla="*/ 0 w 2507077"/>
              <a:gd name="connsiteY4" fmla="*/ 1253539 h 250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077" h="2507077">
                <a:moveTo>
                  <a:pt x="0" y="1253539"/>
                </a:moveTo>
                <a:cubicBezTo>
                  <a:pt x="0" y="561229"/>
                  <a:pt x="561229" y="0"/>
                  <a:pt x="1253539" y="0"/>
                </a:cubicBezTo>
                <a:cubicBezTo>
                  <a:pt x="1945849" y="0"/>
                  <a:pt x="2507078" y="561229"/>
                  <a:pt x="2507078" y="1253539"/>
                </a:cubicBezTo>
                <a:cubicBezTo>
                  <a:pt x="2507078" y="1945849"/>
                  <a:pt x="1945849" y="2507078"/>
                  <a:pt x="1253539" y="2507078"/>
                </a:cubicBezTo>
                <a:cubicBezTo>
                  <a:pt x="561229" y="2507078"/>
                  <a:pt x="0" y="1945849"/>
                  <a:pt x="0" y="1253539"/>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505126" tIns="397633" rIns="505126" bIns="397633"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数据操纵</a:t>
            </a:r>
            <a:endParaRPr lang="zh-CN" altLang="en-US" sz="2400" kern="1200" dirty="0">
              <a:latin typeface="手札体-简粗体" panose="03000700000000000000" pitchFamily="66" charset="-122"/>
              <a:ea typeface="手札体-简粗体" panose="03000700000000000000" pitchFamily="66" charset="-122"/>
            </a:endParaRPr>
          </a:p>
        </p:txBody>
      </p:sp>
      <p:sp>
        <p:nvSpPr>
          <p:cNvPr id="14" name="任意多边形 13"/>
          <p:cNvSpPr/>
          <p:nvPr/>
        </p:nvSpPr>
        <p:spPr>
          <a:xfrm>
            <a:off x="7810787" y="2839996"/>
            <a:ext cx="2507077" cy="2507077"/>
          </a:xfrm>
          <a:custGeom>
            <a:avLst/>
            <a:gdLst>
              <a:gd name="connsiteX0" fmla="*/ 0 w 2507077"/>
              <a:gd name="connsiteY0" fmla="*/ 1253539 h 2507077"/>
              <a:gd name="connsiteX1" fmla="*/ 1253539 w 2507077"/>
              <a:gd name="connsiteY1" fmla="*/ 0 h 2507077"/>
              <a:gd name="connsiteX2" fmla="*/ 2507078 w 2507077"/>
              <a:gd name="connsiteY2" fmla="*/ 1253539 h 2507077"/>
              <a:gd name="connsiteX3" fmla="*/ 1253539 w 2507077"/>
              <a:gd name="connsiteY3" fmla="*/ 2507078 h 2507077"/>
              <a:gd name="connsiteX4" fmla="*/ 0 w 2507077"/>
              <a:gd name="connsiteY4" fmla="*/ 1253539 h 250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077" h="2507077">
                <a:moveTo>
                  <a:pt x="0" y="1253539"/>
                </a:moveTo>
                <a:cubicBezTo>
                  <a:pt x="0" y="561229"/>
                  <a:pt x="561229" y="0"/>
                  <a:pt x="1253539" y="0"/>
                </a:cubicBezTo>
                <a:cubicBezTo>
                  <a:pt x="1945849" y="0"/>
                  <a:pt x="2507078" y="561229"/>
                  <a:pt x="2507078" y="1253539"/>
                </a:cubicBezTo>
                <a:cubicBezTo>
                  <a:pt x="2507078" y="1945849"/>
                  <a:pt x="1945849" y="2507078"/>
                  <a:pt x="1253539" y="2507078"/>
                </a:cubicBezTo>
                <a:cubicBezTo>
                  <a:pt x="561229" y="2507078"/>
                  <a:pt x="0" y="1945849"/>
                  <a:pt x="0" y="1253539"/>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505126" tIns="397633" rIns="505126" bIns="397633"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数据控制</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6" name="组合 5"/>
          <p:cNvGrpSpPr/>
          <p:nvPr/>
        </p:nvGrpSpPr>
        <p:grpSpPr>
          <a:xfrm>
            <a:off x="0" y="1132656"/>
            <a:ext cx="563526" cy="4592689"/>
            <a:chOff x="0" y="526398"/>
            <a:chExt cx="563526" cy="4592689"/>
          </a:xfrm>
        </p:grpSpPr>
        <p:sp>
          <p:nvSpPr>
            <p:cNvPr id="7" name="矩形 6"/>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8" name="矩形 27"/>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32" idx="1"/>
            <a:endCxn id="28"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33" idx="1"/>
            <a:endCxn id="28"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34" idx="1"/>
            <a:endCxn id="28"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3" name="矩形 32"/>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4" name="矩形 33"/>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5" name="矩形 34"/>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6" name="矩形 35"/>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7" name="矩形 36"/>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8" name="肘形连接符 37"/>
          <p:cNvCxnSpPr>
            <a:stCxn id="28" idx="3"/>
            <a:endCxn id="35"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8" idx="3"/>
            <a:endCxn id="36"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7" idx="1"/>
            <a:endCxn id="28"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76115" y="174153"/>
            <a:ext cx="209223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4.1.3.0 SQL</a:t>
            </a:r>
            <a:r>
              <a:rPr lang="zh-CN" altLang="en-US" dirty="0" smtClean="0">
                <a:latin typeface="微软雅黑" panose="020B0503020204020204" charset="-122"/>
                <a:ea typeface="微软雅黑" panose="020B0503020204020204" charset="-122"/>
              </a:rPr>
              <a:t>的组成</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数据定义语言（</a:t>
            </a:r>
            <a:r>
              <a:rPr lang="en-US" altLang="zh-CN" sz="2400" dirty="0" smtClean="0">
                <a:solidFill>
                  <a:srgbClr val="FF0000"/>
                </a:solidFill>
                <a:latin typeface="微软雅黑" panose="020B0503020204020204" charset="-122"/>
                <a:ea typeface="微软雅黑" panose="020B0503020204020204" charset="-122"/>
              </a:rPr>
              <a:t>Data Definition </a:t>
            </a:r>
            <a:r>
              <a:rPr lang="en-US" altLang="zh-CN" sz="2400" dirty="0" err="1" smtClean="0">
                <a:solidFill>
                  <a:srgbClr val="FF0000"/>
                </a:solidFill>
                <a:latin typeface="微软雅黑" panose="020B0503020204020204" charset="-122"/>
                <a:ea typeface="微软雅黑" panose="020B0503020204020204" charset="-122"/>
              </a:rPr>
              <a:t>Language,DDL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CREATE</a:t>
            </a:r>
            <a:endParaRPr lang="zh-CN" altLang="en-US" sz="2000" dirty="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创建数据库或数据库对象</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4.1.3.1 </a:t>
            </a:r>
            <a:r>
              <a:rPr lang="zh-CN" altLang="en-US" dirty="0" smtClean="0">
                <a:latin typeface="微软雅黑" panose="020B0503020204020204" charset="-122"/>
                <a:ea typeface="微软雅黑" panose="020B0503020204020204" charset="-122"/>
              </a:rPr>
              <a:t>数据定义语言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数据定义语言（</a:t>
            </a:r>
            <a:r>
              <a:rPr lang="en-US" altLang="zh-CN" sz="2400" dirty="0" smtClean="0">
                <a:solidFill>
                  <a:srgbClr val="FF0000"/>
                </a:solidFill>
                <a:latin typeface="微软雅黑" panose="020B0503020204020204" charset="-122"/>
                <a:ea typeface="微软雅黑" panose="020B0503020204020204" charset="-122"/>
              </a:rPr>
              <a:t>Data Definition </a:t>
            </a:r>
            <a:r>
              <a:rPr lang="en-US" altLang="zh-CN" sz="2400" dirty="0" err="1" smtClean="0">
                <a:solidFill>
                  <a:srgbClr val="FF0000"/>
                </a:solidFill>
                <a:latin typeface="微软雅黑" panose="020B0503020204020204" charset="-122"/>
                <a:ea typeface="微软雅黑" panose="020B0503020204020204" charset="-122"/>
              </a:rPr>
              <a:t>Language,DDL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CREATE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创建数据库或数据库对象</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312384"/>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ALTER</a:t>
            </a:r>
            <a:endParaRPr lang="zh-CN" altLang="en-US" sz="2000" dirty="0">
              <a:solidFill>
                <a:schemeClr val="tx1"/>
              </a:solidFill>
              <a:latin typeface="微软雅黑" panose="020B0503020204020204" charset="-122"/>
              <a:ea typeface="微软雅黑" panose="020B0503020204020204" charset="-122"/>
            </a:endParaRPr>
          </a:p>
        </p:txBody>
      </p:sp>
      <p:sp>
        <p:nvSpPr>
          <p:cNvPr id="9" name="圆角矩形 8"/>
          <p:cNvSpPr/>
          <p:nvPr/>
        </p:nvSpPr>
        <p:spPr>
          <a:xfrm>
            <a:off x="3242930" y="4229982"/>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对数据库或数据库对象进行修改</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2" name="组合 11"/>
          <p:cNvGrpSpPr/>
          <p:nvPr/>
        </p:nvGrpSpPr>
        <p:grpSpPr>
          <a:xfrm>
            <a:off x="0" y="1132656"/>
            <a:ext cx="563526" cy="4592689"/>
            <a:chOff x="0" y="526398"/>
            <a:chExt cx="563526" cy="4592689"/>
          </a:xfrm>
        </p:grpSpPr>
        <p:sp>
          <p:nvSpPr>
            <p:cNvPr id="13" name="矩形 12"/>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4.1.3.1 </a:t>
            </a:r>
            <a:r>
              <a:rPr lang="zh-CN" altLang="en-US" dirty="0" smtClean="0">
                <a:latin typeface="微软雅黑" panose="020B0503020204020204" charset="-122"/>
                <a:ea typeface="微软雅黑" panose="020B0503020204020204" charset="-122"/>
              </a:rPr>
              <a:t>数据定义语言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数据定义语言（</a:t>
            </a:r>
            <a:r>
              <a:rPr lang="en-US" altLang="zh-CN" sz="2400" dirty="0" smtClean="0">
                <a:solidFill>
                  <a:srgbClr val="FF0000"/>
                </a:solidFill>
                <a:latin typeface="微软雅黑" panose="020B0503020204020204" charset="-122"/>
                <a:ea typeface="微软雅黑" panose="020B0503020204020204" charset="-122"/>
              </a:rPr>
              <a:t>Data Definition </a:t>
            </a:r>
            <a:r>
              <a:rPr lang="en-US" altLang="zh-CN" sz="2400" dirty="0" err="1" smtClean="0">
                <a:solidFill>
                  <a:srgbClr val="FF0000"/>
                </a:solidFill>
                <a:latin typeface="微软雅黑" panose="020B0503020204020204" charset="-122"/>
                <a:ea typeface="微软雅黑" panose="020B0503020204020204" charset="-122"/>
              </a:rPr>
              <a:t>Language,DDL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CREATE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创建数据库或数据库对象</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312384"/>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ALTER</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9" name="圆角矩形 8"/>
          <p:cNvSpPr/>
          <p:nvPr/>
        </p:nvSpPr>
        <p:spPr>
          <a:xfrm>
            <a:off x="3242930" y="4229982"/>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对数据库或数据库对象进行修改</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0" name="圆角矩形 9"/>
          <p:cNvSpPr/>
          <p:nvPr/>
        </p:nvSpPr>
        <p:spPr>
          <a:xfrm>
            <a:off x="1403498" y="5308723"/>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DROP</a:t>
            </a:r>
            <a:endParaRPr lang="zh-CN" altLang="en-US" sz="2000" dirty="0">
              <a:solidFill>
                <a:schemeClr val="tx1"/>
              </a:solidFill>
              <a:latin typeface="微软雅黑" panose="020B0503020204020204" charset="-122"/>
              <a:ea typeface="微软雅黑" panose="020B0503020204020204" charset="-122"/>
            </a:endParaRPr>
          </a:p>
        </p:txBody>
      </p:sp>
      <p:sp>
        <p:nvSpPr>
          <p:cNvPr id="11" name="圆角矩形 10"/>
          <p:cNvSpPr/>
          <p:nvPr/>
        </p:nvSpPr>
        <p:spPr>
          <a:xfrm>
            <a:off x="3242930" y="5232979"/>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删除数据库或数据库对象</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2" name="组合 11"/>
          <p:cNvGrpSpPr/>
          <p:nvPr/>
        </p:nvGrpSpPr>
        <p:grpSpPr>
          <a:xfrm>
            <a:off x="0" y="1132656"/>
            <a:ext cx="563526" cy="4592689"/>
            <a:chOff x="0" y="526398"/>
            <a:chExt cx="563526" cy="4592689"/>
          </a:xfrm>
        </p:grpSpPr>
        <p:sp>
          <p:nvSpPr>
            <p:cNvPr id="13" name="矩形 12"/>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4.1.3.1 </a:t>
            </a:r>
            <a:r>
              <a:rPr lang="zh-CN" altLang="en-US" dirty="0" smtClean="0">
                <a:latin typeface="微软雅黑" panose="020B0503020204020204" charset="-122"/>
                <a:ea typeface="微软雅黑" panose="020B0503020204020204" charset="-122"/>
              </a:rPr>
              <a:t>数据定义语言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数据定义语言（</a:t>
            </a:r>
            <a:r>
              <a:rPr lang="en-US" altLang="zh-CN" sz="2400" dirty="0" smtClean="0">
                <a:solidFill>
                  <a:srgbClr val="FF0000"/>
                </a:solidFill>
                <a:latin typeface="微软雅黑" panose="020B0503020204020204" charset="-122"/>
                <a:ea typeface="微软雅黑" panose="020B0503020204020204" charset="-122"/>
              </a:rPr>
              <a:t>Data Definition </a:t>
            </a:r>
            <a:r>
              <a:rPr lang="en-US" altLang="zh-CN" sz="2400" dirty="0" err="1" smtClean="0">
                <a:solidFill>
                  <a:srgbClr val="FF0000"/>
                </a:solidFill>
                <a:latin typeface="微软雅黑" panose="020B0503020204020204" charset="-122"/>
                <a:ea typeface="微软雅黑" panose="020B0503020204020204" charset="-122"/>
              </a:rPr>
              <a:t>Language,DDL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7" name="圆角矩形 6"/>
          <p:cNvSpPr/>
          <p:nvPr/>
        </p:nvSpPr>
        <p:spPr>
          <a:xfrm>
            <a:off x="3242930" y="3224323"/>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创建数据库或数据库对象</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312384"/>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9" name="圆角矩形 8"/>
          <p:cNvSpPr/>
          <p:nvPr/>
        </p:nvSpPr>
        <p:spPr>
          <a:xfrm>
            <a:off x="3242930" y="4229982"/>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对数据库或数据库对象进行修改</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0" name="圆角矩形 9"/>
          <p:cNvSpPr/>
          <p:nvPr/>
        </p:nvSpPr>
        <p:spPr>
          <a:xfrm>
            <a:off x="1403498" y="5315381"/>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   )</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1" name="圆角矩形 10"/>
          <p:cNvSpPr/>
          <p:nvPr/>
        </p:nvSpPr>
        <p:spPr>
          <a:xfrm>
            <a:off x="3242930" y="5232979"/>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删除数据库或数据库对象</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2" name="组合 11"/>
          <p:cNvGrpSpPr/>
          <p:nvPr/>
        </p:nvGrpSpPr>
        <p:grpSpPr>
          <a:xfrm>
            <a:off x="0" y="1132656"/>
            <a:ext cx="563526" cy="4592689"/>
            <a:chOff x="0" y="526398"/>
            <a:chExt cx="563526" cy="4592689"/>
          </a:xfrm>
        </p:grpSpPr>
        <p:sp>
          <p:nvSpPr>
            <p:cNvPr id="13" name="矩形 12"/>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4.1.3.1 </a:t>
            </a:r>
            <a:r>
              <a:rPr lang="zh-CN" altLang="en-US" dirty="0" smtClean="0">
                <a:latin typeface="微软雅黑" panose="020B0503020204020204" charset="-122"/>
                <a:ea typeface="微软雅黑" panose="020B0503020204020204" charset="-122"/>
              </a:rPr>
              <a:t>数据定义语言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3</a:t>
              </a:r>
              <a:r>
                <a:rPr lang="zh-CN" altLang="en-US" sz="2800" b="1" dirty="0" smtClean="0">
                  <a:latin typeface="黑体" panose="02010609060101010101" pitchFamily="49" charset="-122"/>
                  <a:ea typeface="黑体" panose="02010609060101010101" pitchFamily="49" charset="-122"/>
                </a:rPr>
                <a:t>章：数据库设计</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数据定义语言（</a:t>
            </a:r>
            <a:r>
              <a:rPr lang="en-US" altLang="zh-CN" sz="2400" dirty="0" smtClean="0">
                <a:solidFill>
                  <a:srgbClr val="FF0000"/>
                </a:solidFill>
                <a:latin typeface="微软雅黑" panose="020B0503020204020204" charset="-122"/>
                <a:ea typeface="微软雅黑" panose="020B0503020204020204" charset="-122"/>
              </a:rPr>
              <a:t>Data Definition </a:t>
            </a:r>
            <a:r>
              <a:rPr lang="en-US" altLang="zh-CN" sz="2400" dirty="0" err="1" smtClean="0">
                <a:solidFill>
                  <a:srgbClr val="FF0000"/>
                </a:solidFill>
                <a:latin typeface="微软雅黑" panose="020B0503020204020204" charset="-122"/>
                <a:ea typeface="微软雅黑" panose="020B0503020204020204" charset="-122"/>
              </a:rPr>
              <a:t>Language,DDL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CREATE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创建数据库或数据库对象</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312384"/>
            <a:ext cx="1839432" cy="75491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ALTER</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9" name="圆角矩形 8"/>
          <p:cNvSpPr/>
          <p:nvPr/>
        </p:nvSpPr>
        <p:spPr>
          <a:xfrm>
            <a:off x="3242930" y="4229982"/>
            <a:ext cx="7272670" cy="9197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对数据库或数据库对象进行修改</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0" name="圆角矩形 9"/>
          <p:cNvSpPr/>
          <p:nvPr/>
        </p:nvSpPr>
        <p:spPr>
          <a:xfrm>
            <a:off x="1403498" y="5308723"/>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DROP</a:t>
            </a:r>
            <a:endParaRPr lang="zh-CN" altLang="en-US" sz="2000" dirty="0">
              <a:solidFill>
                <a:schemeClr val="tx1"/>
              </a:solidFill>
              <a:latin typeface="微软雅黑" panose="020B0503020204020204" charset="-122"/>
              <a:ea typeface="微软雅黑" panose="020B0503020204020204" charset="-122"/>
            </a:endParaRPr>
          </a:p>
        </p:txBody>
      </p:sp>
      <p:sp>
        <p:nvSpPr>
          <p:cNvPr id="11" name="圆角矩形 10"/>
          <p:cNvSpPr/>
          <p:nvPr/>
        </p:nvSpPr>
        <p:spPr>
          <a:xfrm>
            <a:off x="3242930" y="5232979"/>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删除数据库或数据库对象</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2" name="组合 11"/>
          <p:cNvGrpSpPr/>
          <p:nvPr/>
        </p:nvGrpSpPr>
        <p:grpSpPr>
          <a:xfrm>
            <a:off x="0" y="1132656"/>
            <a:ext cx="563526" cy="4592689"/>
            <a:chOff x="0" y="526398"/>
            <a:chExt cx="563526" cy="4592689"/>
          </a:xfrm>
        </p:grpSpPr>
        <p:sp>
          <p:nvSpPr>
            <p:cNvPr id="13" name="矩形 12"/>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4.1.3.1 </a:t>
            </a:r>
            <a:r>
              <a:rPr lang="zh-CN" altLang="en-US" dirty="0" smtClean="0">
                <a:latin typeface="微软雅黑" panose="020B0503020204020204" charset="-122"/>
                <a:ea typeface="微软雅黑" panose="020B0503020204020204" charset="-122"/>
              </a:rPr>
              <a:t>数据定义语言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179130"/>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SELECT</a:t>
            </a:r>
            <a:endParaRPr lang="zh-CN" altLang="en-US" sz="2000" dirty="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3242930" y="3104111"/>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从表或视图中检索数据</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1132656"/>
            <a:ext cx="563526" cy="4592689"/>
            <a:chOff x="0" y="526398"/>
            <a:chExt cx="563526" cy="4592689"/>
          </a:xfrm>
        </p:grpSpPr>
        <p:sp>
          <p:nvSpPr>
            <p:cNvPr id="15" name="矩形 14"/>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1" name="矩形 10"/>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9" idx="1"/>
            <a:endCxn id="11"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0" idx="1"/>
            <a:endCxn id="11"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1"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1"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1"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1"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smtClean="0">
                <a:latin typeface="微软雅黑" panose="020B0503020204020204" charset="-122"/>
                <a:ea typeface="微软雅黑" panose="020B0503020204020204" charset="-122"/>
              </a:rPr>
              <a:t>数据操纵语言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179130"/>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SELECT</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7" name="圆角矩形 6"/>
          <p:cNvSpPr/>
          <p:nvPr/>
        </p:nvSpPr>
        <p:spPr>
          <a:xfrm>
            <a:off x="3242930" y="3104111"/>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从表或视图中检索数据</a:t>
            </a:r>
          </a:p>
        </p:txBody>
      </p:sp>
      <p:sp>
        <p:nvSpPr>
          <p:cNvPr id="8" name="圆角矩形 7"/>
          <p:cNvSpPr/>
          <p:nvPr/>
        </p:nvSpPr>
        <p:spPr>
          <a:xfrm>
            <a:off x="1403498" y="4082604"/>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INSERT</a:t>
            </a:r>
            <a:endParaRPr lang="zh-CN" altLang="en-US" sz="2000" dirty="0">
              <a:solidFill>
                <a:schemeClr val="tx1"/>
              </a:solidFill>
              <a:latin typeface="微软雅黑" panose="020B0503020204020204" charset="-122"/>
              <a:ea typeface="微软雅黑" panose="020B0503020204020204" charset="-122"/>
            </a:endParaRPr>
          </a:p>
        </p:txBody>
      </p:sp>
      <p:sp>
        <p:nvSpPr>
          <p:cNvPr id="9" name="圆角矩形 8"/>
          <p:cNvSpPr/>
          <p:nvPr/>
        </p:nvSpPr>
        <p:spPr>
          <a:xfrm>
            <a:off x="3242930" y="4007585"/>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将数据插入到表或视图中</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1132656"/>
            <a:ext cx="563526" cy="4592689"/>
            <a:chOff x="0" y="526398"/>
            <a:chExt cx="563526" cy="4592689"/>
          </a:xfrm>
        </p:grpSpPr>
        <p:sp>
          <p:nvSpPr>
            <p:cNvPr id="15" name="矩形 14"/>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3" name="矩形 12"/>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21" idx="1"/>
            <a:endCxn id="13"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3"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3" idx="1"/>
            <a:endCxn id="13"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3" name="矩形 22"/>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7" name="肘形连接符 26"/>
          <p:cNvCxnSpPr>
            <a:stCxn id="13" idx="3"/>
            <a:endCxn id="24"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3" idx="3"/>
            <a:endCxn id="25"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6" idx="1"/>
            <a:endCxn id="13"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smtClean="0">
                <a:latin typeface="微软雅黑" panose="020B0503020204020204" charset="-122"/>
                <a:ea typeface="微软雅黑" panose="020B0503020204020204" charset="-122"/>
              </a:rPr>
              <a:t>数据操纵语言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179130"/>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SELECT</a:t>
            </a:r>
            <a:endParaRPr lang="zh-CN" altLang="en-US" sz="2000" dirty="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3242930" y="3104111"/>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从表或视图中检索数据</a:t>
            </a:r>
          </a:p>
        </p:txBody>
      </p:sp>
      <p:sp>
        <p:nvSpPr>
          <p:cNvPr id="8" name="圆角矩形 7"/>
          <p:cNvSpPr/>
          <p:nvPr/>
        </p:nvSpPr>
        <p:spPr>
          <a:xfrm>
            <a:off x="1403498" y="4082604"/>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INSERT</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9" name="圆角矩形 8"/>
          <p:cNvSpPr/>
          <p:nvPr/>
        </p:nvSpPr>
        <p:spPr>
          <a:xfrm>
            <a:off x="3242930" y="4007585"/>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将数据插入到表或视图中</a:t>
            </a:r>
          </a:p>
        </p:txBody>
      </p:sp>
      <p:sp>
        <p:nvSpPr>
          <p:cNvPr id="10" name="圆角矩形 9"/>
          <p:cNvSpPr/>
          <p:nvPr/>
        </p:nvSpPr>
        <p:spPr>
          <a:xfrm>
            <a:off x="1403498" y="4983127"/>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UPDATE</a:t>
            </a:r>
            <a:endParaRPr lang="zh-CN" altLang="en-US" sz="2000" dirty="0">
              <a:solidFill>
                <a:schemeClr val="tx1"/>
              </a:solidFill>
              <a:latin typeface="微软雅黑" panose="020B0503020204020204" charset="-122"/>
              <a:ea typeface="微软雅黑" panose="020B0503020204020204" charset="-122"/>
            </a:endParaRPr>
          </a:p>
        </p:txBody>
      </p:sp>
      <p:sp>
        <p:nvSpPr>
          <p:cNvPr id="11" name="圆角矩形 10"/>
          <p:cNvSpPr/>
          <p:nvPr/>
        </p:nvSpPr>
        <p:spPr>
          <a:xfrm>
            <a:off x="3242930" y="4908108"/>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修改表或视图中的数据</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1132656"/>
            <a:ext cx="563526" cy="4592689"/>
            <a:chOff x="0" y="526398"/>
            <a:chExt cx="563526" cy="4592689"/>
          </a:xfrm>
        </p:grpSpPr>
        <p:sp>
          <p:nvSpPr>
            <p:cNvPr id="15" name="矩形 14"/>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8" name="矩形 17"/>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9" name="肘形连接符 18"/>
          <p:cNvCxnSpPr>
            <a:stCxn id="22" idx="1"/>
            <a:endCxn id="18"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3" idx="1"/>
            <a:endCxn id="18"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8"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4" name="矩形 23"/>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8" name="肘形连接符 27"/>
          <p:cNvCxnSpPr>
            <a:stCxn id="18" idx="3"/>
            <a:endCxn id="25"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8" idx="3"/>
            <a:endCxn id="26"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7" idx="1"/>
            <a:endCxn id="18"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677781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a:latin typeface="微软雅黑" panose="020B0503020204020204" charset="-122"/>
                <a:ea typeface="微软雅黑" panose="020B0503020204020204" charset="-122"/>
              </a:rPr>
              <a:t>数据操纵语言（</a:t>
            </a:r>
            <a:r>
              <a:rPr lang="en-US" altLang="zh-CN" dirty="0">
                <a:latin typeface="微软雅黑" panose="020B0503020204020204" charset="-122"/>
                <a:ea typeface="微软雅黑" panose="020B0503020204020204" charset="-122"/>
              </a:rPr>
              <a:t>Data Manipulation Language</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DML</a:t>
            </a:r>
            <a:r>
              <a:rPr lang="zh-CN" altLang="en-US" dirty="0">
                <a:latin typeface="微软雅黑" panose="020B0503020204020204" charset="-122"/>
                <a:ea typeface="微软雅黑" panose="020B0503020204020204" charset="-122"/>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2" name="圆角矩形 11"/>
          <p:cNvSpPr/>
          <p:nvPr/>
        </p:nvSpPr>
        <p:spPr>
          <a:xfrm>
            <a:off x="1403498" y="5886601"/>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DELETE</a:t>
            </a:r>
            <a:endParaRPr lang="zh-CN" altLang="en-US" sz="2000" dirty="0">
              <a:solidFill>
                <a:schemeClr val="tx1"/>
              </a:solidFill>
              <a:latin typeface="微软雅黑" panose="020B0503020204020204" charset="-122"/>
              <a:ea typeface="微软雅黑" panose="020B0503020204020204" charset="-122"/>
            </a:endParaRPr>
          </a:p>
        </p:txBody>
      </p:sp>
      <p:sp>
        <p:nvSpPr>
          <p:cNvPr id="13" name="圆角矩形 12"/>
          <p:cNvSpPr/>
          <p:nvPr/>
        </p:nvSpPr>
        <p:spPr>
          <a:xfrm>
            <a:off x="3242930" y="5811582"/>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中</a:t>
            </a: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删除</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4" name="圆角矩形 13"/>
          <p:cNvSpPr/>
          <p:nvPr/>
        </p:nvSpPr>
        <p:spPr>
          <a:xfrm>
            <a:off x="1403498" y="3179130"/>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SELECT</a:t>
            </a:r>
            <a:endParaRPr lang="zh-CN" altLang="en-US" sz="2000" dirty="0">
              <a:solidFill>
                <a:schemeClr val="tx1"/>
              </a:solidFill>
              <a:latin typeface="微软雅黑" panose="020B0503020204020204" charset="-122"/>
              <a:ea typeface="微软雅黑" panose="020B0503020204020204" charset="-122"/>
            </a:endParaRPr>
          </a:p>
        </p:txBody>
      </p:sp>
      <p:sp>
        <p:nvSpPr>
          <p:cNvPr id="15" name="圆角矩形 14"/>
          <p:cNvSpPr/>
          <p:nvPr/>
        </p:nvSpPr>
        <p:spPr>
          <a:xfrm>
            <a:off x="3242930" y="3104111"/>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从表或视图中检索数据</a:t>
            </a:r>
          </a:p>
        </p:txBody>
      </p:sp>
      <p:sp>
        <p:nvSpPr>
          <p:cNvPr id="16" name="圆角矩形 15"/>
          <p:cNvSpPr/>
          <p:nvPr/>
        </p:nvSpPr>
        <p:spPr>
          <a:xfrm>
            <a:off x="1403498" y="4082604"/>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INSERT</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7" name="圆角矩形 16"/>
          <p:cNvSpPr/>
          <p:nvPr/>
        </p:nvSpPr>
        <p:spPr>
          <a:xfrm>
            <a:off x="3242930" y="4007585"/>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将数据插入到表或视图中</a:t>
            </a:r>
          </a:p>
        </p:txBody>
      </p:sp>
      <p:sp>
        <p:nvSpPr>
          <p:cNvPr id="18" name="圆角矩形 17"/>
          <p:cNvSpPr/>
          <p:nvPr/>
        </p:nvSpPr>
        <p:spPr>
          <a:xfrm>
            <a:off x="1403498" y="4983127"/>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UPDATE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9" name="圆角矩形 18"/>
          <p:cNvSpPr/>
          <p:nvPr/>
        </p:nvSpPr>
        <p:spPr>
          <a:xfrm>
            <a:off x="3242930" y="4908108"/>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修改表或视图中的数据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grpSp>
        <p:nvGrpSpPr>
          <p:cNvPr id="20" name="组合 19"/>
          <p:cNvGrpSpPr/>
          <p:nvPr/>
        </p:nvGrpSpPr>
        <p:grpSpPr>
          <a:xfrm>
            <a:off x="0" y="1132656"/>
            <a:ext cx="563526" cy="4592689"/>
            <a:chOff x="0" y="526398"/>
            <a:chExt cx="563526" cy="4592689"/>
          </a:xfrm>
        </p:grpSpPr>
        <p:sp>
          <p:nvSpPr>
            <p:cNvPr id="21" name="矩形 2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4" name="矩形 2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0" name="矩形 2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4" name="肘形连接符 33"/>
          <p:cNvCxnSpPr>
            <a:stCxn id="24" idx="3"/>
            <a:endCxn id="3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4" idx="3"/>
            <a:endCxn id="3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33" idx="1"/>
            <a:endCxn id="2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smtClean="0">
                <a:latin typeface="微软雅黑" panose="020B0503020204020204" charset="-122"/>
                <a:ea typeface="微软雅黑" panose="020B0503020204020204" charset="-122"/>
              </a:rPr>
              <a:t>数据操纵语言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2" name="圆角矩形 11"/>
          <p:cNvSpPr/>
          <p:nvPr/>
        </p:nvSpPr>
        <p:spPr>
          <a:xfrm>
            <a:off x="1403498" y="5886601"/>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  ）</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3" name="圆角矩形 12"/>
          <p:cNvSpPr/>
          <p:nvPr/>
        </p:nvSpPr>
        <p:spPr>
          <a:xfrm>
            <a:off x="3242930" y="5811582"/>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中</a:t>
            </a: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删除</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4" name="圆角矩形 13"/>
          <p:cNvSpPr/>
          <p:nvPr/>
        </p:nvSpPr>
        <p:spPr>
          <a:xfrm>
            <a:off x="1403498" y="3179130"/>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  ）</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5" name="圆角矩形 14"/>
          <p:cNvSpPr/>
          <p:nvPr/>
        </p:nvSpPr>
        <p:spPr>
          <a:xfrm>
            <a:off x="3242930" y="3104111"/>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从表或视图中检索数据</a:t>
            </a:r>
          </a:p>
        </p:txBody>
      </p:sp>
      <p:sp>
        <p:nvSpPr>
          <p:cNvPr id="16" name="圆角矩形 15"/>
          <p:cNvSpPr/>
          <p:nvPr/>
        </p:nvSpPr>
        <p:spPr>
          <a:xfrm>
            <a:off x="1403498" y="4082604"/>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7" name="圆角矩形 16"/>
          <p:cNvSpPr/>
          <p:nvPr/>
        </p:nvSpPr>
        <p:spPr>
          <a:xfrm>
            <a:off x="3242930" y="4007585"/>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将数据插入到表或视图中</a:t>
            </a:r>
          </a:p>
        </p:txBody>
      </p:sp>
      <p:sp>
        <p:nvSpPr>
          <p:cNvPr id="18" name="圆角矩形 17"/>
          <p:cNvSpPr/>
          <p:nvPr/>
        </p:nvSpPr>
        <p:spPr>
          <a:xfrm>
            <a:off x="1403498" y="4983127"/>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  ）</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9" name="圆角矩形 18"/>
          <p:cNvSpPr/>
          <p:nvPr/>
        </p:nvSpPr>
        <p:spPr>
          <a:xfrm>
            <a:off x="3242930" y="4908108"/>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修改表或视图中的数据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grpSp>
        <p:nvGrpSpPr>
          <p:cNvPr id="20" name="组合 19"/>
          <p:cNvGrpSpPr/>
          <p:nvPr/>
        </p:nvGrpSpPr>
        <p:grpSpPr>
          <a:xfrm>
            <a:off x="0" y="1132656"/>
            <a:ext cx="563526" cy="4592689"/>
            <a:chOff x="0" y="526398"/>
            <a:chExt cx="563526" cy="4592689"/>
          </a:xfrm>
        </p:grpSpPr>
        <p:sp>
          <p:nvSpPr>
            <p:cNvPr id="21" name="矩形 2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4" name="矩形 2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0" name="矩形 2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4" name="肘形连接符 33"/>
          <p:cNvCxnSpPr>
            <a:stCxn id="24" idx="3"/>
            <a:endCxn id="3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4" idx="3"/>
            <a:endCxn id="3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33" idx="1"/>
            <a:endCxn id="2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smtClean="0">
                <a:latin typeface="微软雅黑" panose="020B0503020204020204" charset="-122"/>
                <a:ea typeface="微软雅黑" panose="020B0503020204020204" charset="-122"/>
              </a:rPr>
              <a:t>数据操纵语言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数据操纵语言（</a:t>
            </a:r>
            <a:r>
              <a:rPr lang="en-US" altLang="zh-CN" sz="2400" dirty="0" smtClean="0">
                <a:solidFill>
                  <a:srgbClr val="FF0000"/>
                </a:solidFill>
                <a:latin typeface="微软雅黑" panose="020B0503020204020204" charset="-122"/>
                <a:ea typeface="微软雅黑" panose="020B0503020204020204" charset="-122"/>
              </a:rPr>
              <a:t>Data Manipulation </a:t>
            </a:r>
            <a:r>
              <a:rPr lang="en-US" altLang="zh-CN" sz="2400" dirty="0" err="1" smtClean="0">
                <a:solidFill>
                  <a:srgbClr val="FF0000"/>
                </a:solidFill>
                <a:latin typeface="微软雅黑" panose="020B0503020204020204" charset="-122"/>
                <a:ea typeface="微软雅黑" panose="020B0503020204020204" charset="-122"/>
              </a:rPr>
              <a:t>Language,DML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2" name="圆角矩形 11"/>
          <p:cNvSpPr/>
          <p:nvPr/>
        </p:nvSpPr>
        <p:spPr>
          <a:xfrm>
            <a:off x="1403498" y="5886601"/>
            <a:ext cx="1839432" cy="68727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DELETE</a:t>
            </a:r>
            <a:endParaRPr lang="zh-CN" altLang="en-US" sz="2000" dirty="0">
              <a:solidFill>
                <a:schemeClr val="tx1"/>
              </a:solidFill>
              <a:latin typeface="微软雅黑" panose="020B0503020204020204" charset="-122"/>
              <a:ea typeface="微软雅黑" panose="020B0503020204020204" charset="-122"/>
            </a:endParaRPr>
          </a:p>
        </p:txBody>
      </p:sp>
      <p:sp>
        <p:nvSpPr>
          <p:cNvPr id="13" name="圆角矩形 12"/>
          <p:cNvSpPr/>
          <p:nvPr/>
        </p:nvSpPr>
        <p:spPr>
          <a:xfrm>
            <a:off x="3242930" y="5811582"/>
            <a:ext cx="7272670" cy="8373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中</a:t>
            </a: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删除</a:t>
            </a: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sp>
        <p:nvSpPr>
          <p:cNvPr id="14" name="圆角矩形 13"/>
          <p:cNvSpPr/>
          <p:nvPr/>
        </p:nvSpPr>
        <p:spPr>
          <a:xfrm>
            <a:off x="1403498" y="3179130"/>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SELECT</a:t>
            </a:r>
            <a:endParaRPr lang="zh-CN" altLang="en-US" sz="2000" dirty="0">
              <a:solidFill>
                <a:schemeClr val="tx1"/>
              </a:solidFill>
              <a:latin typeface="微软雅黑" panose="020B0503020204020204" charset="-122"/>
              <a:ea typeface="微软雅黑" panose="020B0503020204020204" charset="-122"/>
            </a:endParaRPr>
          </a:p>
        </p:txBody>
      </p:sp>
      <p:sp>
        <p:nvSpPr>
          <p:cNvPr id="15" name="圆角矩形 14"/>
          <p:cNvSpPr/>
          <p:nvPr/>
        </p:nvSpPr>
        <p:spPr>
          <a:xfrm>
            <a:off x="3242930" y="3104111"/>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从表或视图中检索数据</a:t>
            </a:r>
          </a:p>
        </p:txBody>
      </p:sp>
      <p:sp>
        <p:nvSpPr>
          <p:cNvPr id="16" name="圆角矩形 15"/>
          <p:cNvSpPr/>
          <p:nvPr/>
        </p:nvSpPr>
        <p:spPr>
          <a:xfrm>
            <a:off x="1403498" y="4082604"/>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latin typeface="微软雅黑" panose="020B0503020204020204" charset="-122"/>
                <a:ea typeface="微软雅黑" panose="020B0503020204020204" charset="-122"/>
              </a:rPr>
              <a:t>INSERT</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7" name="圆角矩形 16"/>
          <p:cNvSpPr/>
          <p:nvPr/>
        </p:nvSpPr>
        <p:spPr>
          <a:xfrm>
            <a:off x="3242930" y="4007585"/>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rPr>
              <a:t>将数据插入到表或视图中</a:t>
            </a:r>
          </a:p>
        </p:txBody>
      </p:sp>
      <p:sp>
        <p:nvSpPr>
          <p:cNvPr id="18" name="圆角矩形 17"/>
          <p:cNvSpPr/>
          <p:nvPr/>
        </p:nvSpPr>
        <p:spPr>
          <a:xfrm>
            <a:off x="1403498" y="4983127"/>
            <a:ext cx="1839432" cy="68727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latin typeface="微软雅黑" panose="020B0503020204020204" charset="-122"/>
                <a:ea typeface="微软雅黑" panose="020B0503020204020204" charset="-122"/>
              </a:rPr>
              <a:t>UPDATE</a:t>
            </a: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19" name="圆角矩形 18"/>
          <p:cNvSpPr/>
          <p:nvPr/>
        </p:nvSpPr>
        <p:spPr>
          <a:xfrm>
            <a:off x="3242930" y="4908108"/>
            <a:ext cx="7272670" cy="837313"/>
          </a:xfrm>
          <a:prstGeom prst="round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修改表或视图中的数据</a:t>
            </a:r>
            <a:endParaRPr lang="zh-CN" altLang="en-US" sz="2000" dirty="0">
              <a:solidFill>
                <a:schemeClr val="tx1">
                  <a:lumMod val="50000"/>
                  <a:lumOff val="50000"/>
                </a:schemeClr>
              </a:solidFill>
              <a:latin typeface="手札体-简粗体" panose="03000700000000000000" pitchFamily="66" charset="-122"/>
              <a:ea typeface="手札体-简粗体" panose="03000700000000000000" pitchFamily="66" charset="-122"/>
            </a:endParaRPr>
          </a:p>
        </p:txBody>
      </p:sp>
      <p:grpSp>
        <p:nvGrpSpPr>
          <p:cNvPr id="20" name="组合 19"/>
          <p:cNvGrpSpPr/>
          <p:nvPr/>
        </p:nvGrpSpPr>
        <p:grpSpPr>
          <a:xfrm>
            <a:off x="0" y="1132656"/>
            <a:ext cx="563526" cy="4592689"/>
            <a:chOff x="0" y="526398"/>
            <a:chExt cx="563526" cy="4592689"/>
          </a:xfrm>
        </p:grpSpPr>
        <p:sp>
          <p:nvSpPr>
            <p:cNvPr id="21" name="矩形 2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4" name="矩形 2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0" name="矩形 2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4" name="肘形连接符 33"/>
          <p:cNvCxnSpPr>
            <a:stCxn id="24" idx="3"/>
            <a:endCxn id="3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4" idx="3"/>
            <a:endCxn id="3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33" idx="1"/>
            <a:endCxn id="2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4.1.3.2 </a:t>
            </a:r>
            <a:r>
              <a:rPr lang="zh-CN" altLang="en-US" dirty="0" smtClean="0">
                <a:latin typeface="微软雅黑" panose="020B0503020204020204" charset="-122"/>
                <a:ea typeface="微软雅黑" panose="020B0503020204020204" charset="-122"/>
              </a:rPr>
              <a:t>数据操纵语言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数据控制语言（</a:t>
            </a:r>
            <a:r>
              <a:rPr lang="en-US" altLang="zh-CN" sz="2400" dirty="0" smtClean="0">
                <a:solidFill>
                  <a:srgbClr val="FF0000"/>
                </a:solidFill>
                <a:latin typeface="微软雅黑" panose="020B0503020204020204" charset="-122"/>
                <a:ea typeface="微软雅黑" panose="020B0503020204020204" charset="-122"/>
              </a:rPr>
              <a:t>Data Control </a:t>
            </a:r>
            <a:r>
              <a:rPr lang="en-US" altLang="zh-CN" sz="2400" dirty="0" err="1" smtClean="0">
                <a:solidFill>
                  <a:srgbClr val="FF0000"/>
                </a:solidFill>
                <a:latin typeface="微软雅黑" panose="020B0503020204020204" charset="-122"/>
                <a:ea typeface="微软雅黑" panose="020B0503020204020204" charset="-122"/>
              </a:rPr>
              <a:t>Language,DCL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GRANT</a:t>
            </a:r>
            <a:endParaRPr lang="zh-CN" altLang="en-US" sz="2000" dirty="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用于授予权限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575544"/>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REVOKE</a:t>
            </a:r>
            <a:endParaRPr lang="zh-CN" altLang="en-US" sz="2000" dirty="0">
              <a:solidFill>
                <a:schemeClr val="tx1"/>
              </a:solidFill>
              <a:latin typeface="微软雅黑" panose="020B0503020204020204" charset="-122"/>
              <a:ea typeface="微软雅黑" panose="020B0503020204020204" charset="-122"/>
            </a:endParaRPr>
          </a:p>
        </p:txBody>
      </p:sp>
      <p:sp>
        <p:nvSpPr>
          <p:cNvPr id="9" name="圆角矩形 8"/>
          <p:cNvSpPr/>
          <p:nvPr/>
        </p:nvSpPr>
        <p:spPr>
          <a:xfrm>
            <a:off x="3242930" y="4493142"/>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用于收回权限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1132656"/>
            <a:ext cx="563526" cy="4592689"/>
            <a:chOff x="0" y="526398"/>
            <a:chExt cx="563526" cy="4592689"/>
          </a:xfrm>
        </p:grpSpPr>
        <p:sp>
          <p:nvSpPr>
            <p:cNvPr id="11" name="矩形 1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数据控制语言（</a:t>
            </a:r>
            <a:r>
              <a:rPr lang="en-US" altLang="zh-CN" sz="2400" dirty="0" smtClean="0">
                <a:solidFill>
                  <a:srgbClr val="FF0000"/>
                </a:solidFill>
                <a:latin typeface="微软雅黑" panose="020B0503020204020204" charset="-122"/>
                <a:ea typeface="微软雅黑" panose="020B0503020204020204" charset="-122"/>
              </a:rPr>
              <a:t>Data Control </a:t>
            </a:r>
            <a:r>
              <a:rPr lang="en-US" altLang="zh-CN" sz="2400" dirty="0" err="1" smtClean="0">
                <a:solidFill>
                  <a:srgbClr val="FF0000"/>
                </a:solidFill>
                <a:latin typeface="微软雅黑" panose="020B0503020204020204" charset="-122"/>
                <a:ea typeface="微软雅黑" panose="020B0503020204020204" charset="-122"/>
              </a:rPr>
              <a:t>Language,DCL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  ）</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7" name="圆角矩形 6"/>
          <p:cNvSpPr/>
          <p:nvPr/>
        </p:nvSpPr>
        <p:spPr>
          <a:xfrm>
            <a:off x="3242930" y="3224323"/>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用于授予权限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575544"/>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  ）</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9" name="圆角矩形 8"/>
          <p:cNvSpPr/>
          <p:nvPr/>
        </p:nvSpPr>
        <p:spPr>
          <a:xfrm>
            <a:off x="3242930" y="4493142"/>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用于收回权限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1132656"/>
            <a:ext cx="563526" cy="4592689"/>
            <a:chOff x="0" y="526398"/>
            <a:chExt cx="563526" cy="4592689"/>
          </a:xfrm>
        </p:grpSpPr>
        <p:sp>
          <p:nvSpPr>
            <p:cNvPr id="11" name="矩形 1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数据控制语言（</a:t>
            </a:r>
            <a:r>
              <a:rPr lang="en-US" altLang="zh-CN" sz="2400" dirty="0" smtClean="0">
                <a:solidFill>
                  <a:srgbClr val="FF0000"/>
                </a:solidFill>
                <a:latin typeface="微软雅黑" panose="020B0503020204020204" charset="-122"/>
                <a:ea typeface="微软雅黑" panose="020B0503020204020204" charset="-122"/>
              </a:rPr>
              <a:t>Data Control </a:t>
            </a:r>
            <a:r>
              <a:rPr lang="en-US" altLang="zh-CN" sz="2400" dirty="0" err="1" smtClean="0">
                <a:solidFill>
                  <a:srgbClr val="FF0000"/>
                </a:solidFill>
                <a:latin typeface="微软雅黑" panose="020B0503020204020204" charset="-122"/>
                <a:ea typeface="微软雅黑" panose="020B0503020204020204" charset="-122"/>
              </a:rPr>
              <a:t>Language,DCL</a:t>
            </a:r>
            <a:r>
              <a:rPr lang="zh-CN" altLang="en-US" sz="2400" dirty="0" smtClean="0">
                <a:solidFill>
                  <a:srgbClr val="FF0000"/>
                </a:solidFill>
                <a:latin typeface="微软雅黑" panose="020B0503020204020204" charset="-122"/>
                <a:ea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6" name="圆角矩形 5"/>
          <p:cNvSpPr/>
          <p:nvPr/>
        </p:nvSpPr>
        <p:spPr>
          <a:xfrm>
            <a:off x="1403498" y="3306725"/>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GRANT</a:t>
            </a:r>
            <a:endParaRPr lang="zh-CN" altLang="en-US" sz="2000" dirty="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3242930" y="3224323"/>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用于授予权限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03498" y="4575544"/>
            <a:ext cx="1839432" cy="7549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charset="-122"/>
                <a:ea typeface="微软雅黑" panose="020B0503020204020204" charset="-122"/>
              </a:rPr>
              <a:t>REVOKE</a:t>
            </a:r>
            <a:endParaRPr lang="zh-CN" altLang="en-US" sz="2000" dirty="0">
              <a:solidFill>
                <a:schemeClr val="tx1"/>
              </a:solidFill>
              <a:latin typeface="微软雅黑" panose="020B0503020204020204" charset="-122"/>
              <a:ea typeface="微软雅黑" panose="020B0503020204020204" charset="-122"/>
            </a:endParaRPr>
          </a:p>
        </p:txBody>
      </p:sp>
      <p:sp>
        <p:nvSpPr>
          <p:cNvPr id="9" name="圆角矩形 8"/>
          <p:cNvSpPr/>
          <p:nvPr/>
        </p:nvSpPr>
        <p:spPr>
          <a:xfrm>
            <a:off x="3242930" y="4493142"/>
            <a:ext cx="7272670" cy="91971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手札体-简粗体" panose="03000700000000000000" pitchFamily="66" charset="-122"/>
                <a:ea typeface="手札体-简粗体" panose="03000700000000000000" pitchFamily="66" charset="-122"/>
              </a:rPr>
              <a:t>用于收回权限</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grpSp>
        <p:nvGrpSpPr>
          <p:cNvPr id="10" name="组合 9"/>
          <p:cNvGrpSpPr/>
          <p:nvPr/>
        </p:nvGrpSpPr>
        <p:grpSpPr>
          <a:xfrm>
            <a:off x="0" y="1132656"/>
            <a:ext cx="563526" cy="4592689"/>
            <a:chOff x="0" y="526398"/>
            <a:chExt cx="563526" cy="4592689"/>
          </a:xfrm>
        </p:grpSpPr>
        <p:sp>
          <p:nvSpPr>
            <p:cNvPr id="11" name="矩形 10"/>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7"/>
          <p:cNvSpPr>
            <a:spLocks noChangeShapeType="1"/>
          </p:cNvSpPr>
          <p:nvPr>
            <p:custDataLst>
              <p:tags r:id="rId2"/>
            </p:custDataLst>
          </p:nvPr>
        </p:nvSpPr>
        <p:spPr bwMode="auto">
          <a:xfrm>
            <a:off x="2642314" y="1998779"/>
            <a:ext cx="1466" cy="3226906"/>
          </a:xfrm>
          <a:prstGeom prst="line">
            <a:avLst/>
          </a:prstGeom>
          <a:solidFill>
            <a:srgbClr val="B680DA"/>
          </a:solidFill>
          <a:ln w="6350">
            <a:solidFill>
              <a:srgbClr val="A50021"/>
            </a:solidFill>
            <a:miter lim="800000"/>
          </a:ln>
        </p:spPr>
        <p:txBody>
          <a:bodyPr>
            <a:normAutofit fontScale="25000" lnSpcReduction="20000"/>
          </a:bodyPr>
          <a:lstStyle/>
          <a:p>
            <a:endParaRPr lang="zh-CN" altLang="en-US">
              <a:latin typeface="黑体" panose="02010609060101010101" pitchFamily="49" charset="-122"/>
              <a:ea typeface="黑体" panose="02010609060101010101" pitchFamily="49" charset="-122"/>
              <a:sym typeface="Arial" panose="020B0604020202020204" pitchFamily="34" charset="0"/>
            </a:endParaRPr>
          </a:p>
        </p:txBody>
      </p:sp>
      <p:grpSp>
        <p:nvGrpSpPr>
          <p:cNvPr id="14" name="组合 13"/>
          <p:cNvGrpSpPr/>
          <p:nvPr>
            <p:custDataLst>
              <p:tags r:id="rId3"/>
            </p:custDataLst>
          </p:nvPr>
        </p:nvGrpSpPr>
        <p:grpSpPr>
          <a:xfrm>
            <a:off x="2473452" y="2381912"/>
            <a:ext cx="6851834" cy="546147"/>
            <a:chOff x="2217049" y="1938958"/>
            <a:chExt cx="5199005" cy="394210"/>
          </a:xfrm>
          <a:solidFill>
            <a:srgbClr val="C00000"/>
          </a:solidFill>
        </p:grpSpPr>
        <p:sp>
          <p:nvSpPr>
            <p:cNvPr id="8" name="椭圆 2"/>
            <p:cNvSpPr>
              <a:spLocks noChangeArrowheads="1"/>
            </p:cNvSpPr>
            <p:nvPr>
              <p:custDataLst>
                <p:tags r:id="rId10"/>
              </p:custDataLst>
            </p:nvPr>
          </p:nvSpPr>
          <p:spPr bwMode="auto">
            <a:xfrm>
              <a:off x="2217049" y="2023530"/>
              <a:ext cx="255588" cy="255588"/>
            </a:xfrm>
            <a:prstGeom prst="ellipse">
              <a:avLst/>
            </a:prstGeom>
            <a:grpFill/>
            <a:ln w="12700" cmpd="sng">
              <a:solidFill>
                <a:srgbClr val="FF0000"/>
              </a:solidFill>
              <a:prstDash val="solid"/>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9" name="矩形 8"/>
            <p:cNvSpPr/>
            <p:nvPr>
              <p:custDataLst>
                <p:tags r:id="rId11"/>
              </p:custDataLst>
            </p:nvPr>
          </p:nvSpPr>
          <p:spPr bwMode="auto">
            <a:xfrm>
              <a:off x="2844054" y="1938958"/>
              <a:ext cx="4572000" cy="394210"/>
            </a:xfrm>
            <a:prstGeom prst="rect">
              <a:avLst/>
            </a:prstGeom>
            <a:grpFill/>
            <a:ln w="12700" cmpd="sng">
              <a:solidFill>
                <a:srgbClr val="FF0000"/>
              </a:solidFill>
              <a:prstDash val="solid"/>
              <a:round/>
            </a:ln>
          </p:spPr>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数据库设计概述</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grpSp>
      <p:grpSp>
        <p:nvGrpSpPr>
          <p:cNvPr id="15" name="组合 14"/>
          <p:cNvGrpSpPr/>
          <p:nvPr>
            <p:custDataLst>
              <p:tags r:id="rId4"/>
            </p:custDataLst>
          </p:nvPr>
        </p:nvGrpSpPr>
        <p:grpSpPr>
          <a:xfrm>
            <a:off x="2473452" y="3318016"/>
            <a:ext cx="6851834" cy="546147"/>
            <a:chOff x="2217049" y="3096485"/>
            <a:chExt cx="5199005" cy="394210"/>
          </a:xfrm>
          <a:solidFill>
            <a:srgbClr val="C00000"/>
          </a:solidFill>
        </p:grpSpPr>
        <p:sp>
          <p:nvSpPr>
            <p:cNvPr id="10" name="矩形 9"/>
            <p:cNvSpPr/>
            <p:nvPr>
              <p:custDataLst>
                <p:tags r:id="rId8"/>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数据库设计的基本步骤</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sp>
          <p:nvSpPr>
            <p:cNvPr id="11" name="椭圆 2"/>
            <p:cNvSpPr>
              <a:spLocks noChangeArrowheads="1"/>
            </p:cNvSpPr>
            <p:nvPr>
              <p:custDataLst>
                <p:tags r:id="rId9"/>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
        <p:nvSpPr>
          <p:cNvPr id="16" name="圆角矩形 15"/>
          <p:cNvSpPr/>
          <p:nvPr/>
        </p:nvSpPr>
        <p:spPr>
          <a:xfrm>
            <a:off x="674228" y="435118"/>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3</a:t>
            </a:r>
            <a:r>
              <a:rPr lang="zh-CN" altLang="en-US" sz="2800" b="1" dirty="0" smtClean="0">
                <a:latin typeface="黑体" panose="02010609060101010101" pitchFamily="49" charset="-122"/>
                <a:ea typeface="黑体" panose="02010609060101010101" pitchFamily="49" charset="-122"/>
              </a:rPr>
              <a:t>章   数据库设计</a:t>
            </a:r>
            <a:endParaRPr lang="zh-CN" altLang="en-US" sz="2800" b="1" dirty="0">
              <a:latin typeface="黑体" panose="02010609060101010101" pitchFamily="49" charset="-122"/>
              <a:ea typeface="黑体" panose="02010609060101010101" pitchFamily="49" charset="-122"/>
            </a:endParaRPr>
          </a:p>
        </p:txBody>
      </p:sp>
      <p:grpSp>
        <p:nvGrpSpPr>
          <p:cNvPr id="12" name="组合 11"/>
          <p:cNvGrpSpPr/>
          <p:nvPr>
            <p:custDataLst>
              <p:tags r:id="rId5"/>
            </p:custDataLst>
          </p:nvPr>
        </p:nvGrpSpPr>
        <p:grpSpPr>
          <a:xfrm>
            <a:off x="2484526" y="4254120"/>
            <a:ext cx="6851834" cy="546147"/>
            <a:chOff x="2217049" y="3096485"/>
            <a:chExt cx="5199005" cy="394210"/>
          </a:xfrm>
          <a:solidFill>
            <a:srgbClr val="C00000"/>
          </a:solidFill>
        </p:grpSpPr>
        <p:sp>
          <p:nvSpPr>
            <p:cNvPr id="13" name="矩形 12"/>
            <p:cNvSpPr/>
            <p:nvPr>
              <p:custDataLst>
                <p:tags r:id="rId6"/>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bg1"/>
                  </a:solidFill>
                  <a:latin typeface="黑体" panose="02010609060101010101" pitchFamily="49" charset="-122"/>
                  <a:ea typeface="黑体" panose="02010609060101010101" pitchFamily="49" charset="-122"/>
                  <a:sym typeface="+mn-ea"/>
                </a:rPr>
                <a:t>关系数据库设计方法</a:t>
              </a:r>
              <a:endParaRPr lang="zh-CN" altLang="en-US" sz="2400" b="1" dirty="0">
                <a:solidFill>
                  <a:schemeClr val="bg1"/>
                </a:solidFill>
                <a:latin typeface="黑体" panose="02010609060101010101" pitchFamily="49" charset="-122"/>
                <a:ea typeface="黑体" panose="02010609060101010101" pitchFamily="49" charset="-122"/>
                <a:sym typeface="+mn-ea"/>
              </a:endParaRPr>
            </a:p>
          </p:txBody>
        </p:sp>
        <p:sp>
          <p:nvSpPr>
            <p:cNvPr id="17" name="椭圆 2"/>
            <p:cNvSpPr>
              <a:spLocks noChangeArrowheads="1"/>
            </p:cNvSpPr>
            <p:nvPr>
              <p:custDataLst>
                <p:tags r:id="rId7"/>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表格 4"/>
          <p:cNvGraphicFramePr>
            <a:graphicFrameLocks noGrp="1"/>
          </p:cNvGraphicFramePr>
          <p:nvPr/>
        </p:nvGraphicFramePr>
        <p:xfrm>
          <a:off x="1679943" y="2410241"/>
          <a:ext cx="9250326" cy="3381208"/>
        </p:xfrm>
        <a:graphic>
          <a:graphicData uri="http://schemas.openxmlformats.org/drawingml/2006/table">
            <a:tbl>
              <a:tblPr firstRow="1" bandRow="1">
                <a:tableStyleId>{5940675A-B579-460E-94D1-54222C63F5DA}</a:tableStyleId>
              </a:tblPr>
              <a:tblGrid>
                <a:gridCol w="3083442"/>
                <a:gridCol w="3083442"/>
                <a:gridCol w="3083442"/>
              </a:tblGrid>
              <a:tr h="1141033">
                <a:tc>
                  <a:txBody>
                    <a:bodyPr/>
                    <a:lstStyle/>
                    <a:p>
                      <a:pPr algn="ctr"/>
                      <a:r>
                        <a:rPr lang="zh-CN" altLang="en-US" sz="2400" dirty="0" smtClean="0">
                          <a:solidFill>
                            <a:srgbClr val="FF0000"/>
                          </a:solidFill>
                          <a:latin typeface="微软雅黑" panose="020B0503020204020204" charset="-122"/>
                          <a:ea typeface="微软雅黑" panose="020B0503020204020204" charset="-122"/>
                        </a:rPr>
                        <a:t>数据定义语言</a:t>
                      </a:r>
                      <a:endParaRPr lang="en-US" altLang="zh-CN" sz="2400" dirty="0" smtClean="0">
                        <a:solidFill>
                          <a:srgbClr val="FF0000"/>
                        </a:solidFill>
                        <a:latin typeface="微软雅黑" panose="020B0503020204020204" charset="-122"/>
                        <a:ea typeface="微软雅黑" panose="020B0503020204020204" charset="-122"/>
                      </a:endParaRPr>
                    </a:p>
                  </a:txBody>
                  <a:tcPr anchor="ctr"/>
                </a:tc>
                <a:tc>
                  <a:txBody>
                    <a:bodyPr/>
                    <a:lstStyle/>
                    <a:p>
                      <a:pPr algn="ctr"/>
                      <a:r>
                        <a:rPr lang="zh-CN" altLang="en-US" sz="2400" dirty="0" smtClean="0">
                          <a:solidFill>
                            <a:srgbClr val="FF0000"/>
                          </a:solidFill>
                          <a:latin typeface="微软雅黑" panose="020B0503020204020204" charset="-122"/>
                          <a:ea typeface="微软雅黑" panose="020B0503020204020204" charset="-122"/>
                        </a:rPr>
                        <a:t>数据操纵语言</a:t>
                      </a:r>
                      <a:endParaRPr lang="zh-CN" altLang="en-US" sz="2400" dirty="0">
                        <a:latin typeface="微软雅黑" panose="020B0503020204020204" charset="-122"/>
                        <a:ea typeface="微软雅黑" panose="020B0503020204020204" charset="-122"/>
                      </a:endParaRPr>
                    </a:p>
                  </a:txBody>
                  <a:tcPr anchor="ctr"/>
                </a:tc>
                <a:tc>
                  <a:txBody>
                    <a:bodyPr/>
                    <a:lstStyle/>
                    <a:p>
                      <a:pPr algn="ctr"/>
                      <a:r>
                        <a:rPr lang="zh-CN" altLang="en-US" sz="2400" dirty="0" smtClean="0">
                          <a:solidFill>
                            <a:srgbClr val="FF0000"/>
                          </a:solidFill>
                          <a:latin typeface="微软雅黑" panose="020B0503020204020204" charset="-122"/>
                          <a:ea typeface="微软雅黑" panose="020B0503020204020204" charset="-122"/>
                        </a:rPr>
                        <a:t>数据控制语言</a:t>
                      </a:r>
                      <a:endParaRPr lang="zh-CN" altLang="en-US" sz="2400" dirty="0">
                        <a:latin typeface="微软雅黑" panose="020B0503020204020204" charset="-122"/>
                        <a:ea typeface="微软雅黑" panose="020B0503020204020204" charset="-122"/>
                      </a:endParaRPr>
                    </a:p>
                  </a:txBody>
                  <a:tcPr anchor="ctr"/>
                </a:tc>
              </a:tr>
              <a:tr h="2240175">
                <a:tc>
                  <a:txBody>
                    <a:bodyPr/>
                    <a:lstStyle/>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CREATE</a:t>
                      </a:r>
                    </a:p>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ALTER</a:t>
                      </a:r>
                    </a:p>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DROP</a:t>
                      </a:r>
                      <a:endParaRPr lang="zh-CN" altLang="en-US" sz="2400" dirty="0">
                        <a:latin typeface="微软雅黑" panose="020B0503020204020204" charset="-122"/>
                        <a:ea typeface="微软雅黑" panose="020B0503020204020204" charset="-122"/>
                      </a:endParaRPr>
                    </a:p>
                  </a:txBody>
                  <a:tcPr anchor="ctr"/>
                </a:tc>
                <a:tc>
                  <a:txBody>
                    <a:bodyPr/>
                    <a:lstStyle/>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SELECT</a:t>
                      </a:r>
                    </a:p>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INSERT</a:t>
                      </a:r>
                    </a:p>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UPDATE</a:t>
                      </a:r>
                    </a:p>
                    <a:p>
                      <a:pPr algn="ctr">
                        <a:lnSpc>
                          <a:spcPts val="3700"/>
                        </a:lnSpc>
                        <a:spcBef>
                          <a:spcPts val="0"/>
                        </a:spcBef>
                        <a:spcAft>
                          <a:spcPts val="0"/>
                        </a:spcAft>
                      </a:pPr>
                      <a:r>
                        <a:rPr lang="en-US" altLang="zh-CN" sz="2400" dirty="0" smtClean="0">
                          <a:latin typeface="微软雅黑" panose="020B0503020204020204" charset="-122"/>
                          <a:ea typeface="微软雅黑" panose="020B0503020204020204" charset="-122"/>
                        </a:rPr>
                        <a:t>DELETE</a:t>
                      </a:r>
                      <a:endParaRPr lang="zh-CN" altLang="en-US" sz="2400" dirty="0">
                        <a:latin typeface="微软雅黑" panose="020B0503020204020204" charset="-122"/>
                        <a:ea typeface="微软雅黑" panose="020B0503020204020204" charset="-122"/>
                      </a:endParaRPr>
                    </a:p>
                  </a:txBody>
                  <a:tcPr anchor="ctr"/>
                </a:tc>
                <a:tc>
                  <a:txBody>
                    <a:bodyPr/>
                    <a:lstStyle/>
                    <a:p>
                      <a:pPr algn="ctr">
                        <a:lnSpc>
                          <a:spcPts val="3700"/>
                        </a:lnSpc>
                        <a:spcBef>
                          <a:spcPts val="0"/>
                        </a:spcBef>
                        <a:spcAft>
                          <a:spcPts val="0"/>
                        </a:spcAft>
                      </a:pPr>
                      <a:r>
                        <a:rPr lang="en-US" altLang="zh-CN" sz="2400" dirty="0" smtClean="0">
                          <a:solidFill>
                            <a:schemeClr val="tx1"/>
                          </a:solidFill>
                          <a:latin typeface="微软雅黑" panose="020B0503020204020204" charset="-122"/>
                          <a:ea typeface="微软雅黑" panose="020B0503020204020204" charset="-122"/>
                        </a:rPr>
                        <a:t>GRANT</a:t>
                      </a:r>
                    </a:p>
                    <a:p>
                      <a:pPr marL="0" marR="0" indent="0" algn="ctr" defTabSz="914400" rtl="0" eaLnBrk="1" fontAlgn="auto" latinLnBrk="0" hangingPunct="1">
                        <a:lnSpc>
                          <a:spcPts val="3700"/>
                        </a:lnSpc>
                        <a:spcBef>
                          <a:spcPts val="0"/>
                        </a:spcBef>
                        <a:spcAft>
                          <a:spcPts val="0"/>
                        </a:spcAft>
                        <a:buClrTx/>
                        <a:buSzTx/>
                        <a:buFontTx/>
                        <a:buNone/>
                        <a:defRPr/>
                      </a:pPr>
                      <a:r>
                        <a:rPr lang="en-US" altLang="zh-CN" sz="2400" dirty="0" smtClean="0">
                          <a:solidFill>
                            <a:schemeClr val="tx1"/>
                          </a:solidFill>
                          <a:latin typeface="微软雅黑" panose="020B0503020204020204" charset="-122"/>
                          <a:ea typeface="微软雅黑" panose="020B0503020204020204" charset="-122"/>
                        </a:rPr>
                        <a:t>REVOKE</a:t>
                      </a:r>
                      <a:endParaRPr lang="zh-CN" altLang="en-US" sz="2400" dirty="0" smtClean="0">
                        <a:solidFill>
                          <a:schemeClr val="tx1"/>
                        </a:solidFill>
                        <a:latin typeface="微软雅黑" panose="020B0503020204020204" charset="-122"/>
                        <a:ea typeface="微软雅黑" panose="020B0503020204020204" charset="-122"/>
                      </a:endParaRPr>
                    </a:p>
                    <a:p>
                      <a:pPr algn="ctr">
                        <a:lnSpc>
                          <a:spcPts val="3700"/>
                        </a:lnSpc>
                        <a:spcBef>
                          <a:spcPts val="0"/>
                        </a:spcBef>
                        <a:spcAft>
                          <a:spcPts val="0"/>
                        </a:spcAft>
                      </a:pPr>
                      <a:endParaRPr lang="zh-CN" altLang="en-US" sz="2400" dirty="0">
                        <a:latin typeface="微软雅黑" panose="020B0503020204020204" charset="-122"/>
                        <a:ea typeface="微软雅黑" panose="020B0503020204020204" charset="-122"/>
                      </a:endParaRPr>
                    </a:p>
                  </a:txBody>
                  <a:tcPr anchor="ctr"/>
                </a:tc>
              </a:tr>
            </a:tbl>
          </a:graphicData>
        </a:graphic>
      </p:graphicFrame>
      <p:grpSp>
        <p:nvGrpSpPr>
          <p:cNvPr id="6" name="组合 5"/>
          <p:cNvGrpSpPr/>
          <p:nvPr/>
        </p:nvGrpSpPr>
        <p:grpSpPr>
          <a:xfrm>
            <a:off x="0" y="1132656"/>
            <a:ext cx="563526" cy="4592689"/>
            <a:chOff x="0" y="526398"/>
            <a:chExt cx="563526" cy="4592689"/>
          </a:xfrm>
        </p:grpSpPr>
        <p:sp>
          <p:nvSpPr>
            <p:cNvPr id="7" name="矩形 6"/>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10" name="TextBox 9"/>
          <p:cNvSpPr txBox="1"/>
          <p:nvPr/>
        </p:nvSpPr>
        <p:spPr>
          <a:xfrm>
            <a:off x="3704896" y="4025907"/>
            <a:ext cx="697627" cy="400110"/>
          </a:xfrm>
          <a:prstGeom prst="rect">
            <a:avLst/>
          </a:prstGeom>
          <a:noFill/>
        </p:spPr>
        <p:txBody>
          <a:bodyPr wrap="none" rtlCol="0">
            <a:spAutoFit/>
          </a:bodyPr>
          <a:lstStyle/>
          <a:p>
            <a:r>
              <a:rPr lang="zh-CN" altLang="en-US" sz="2000" dirty="0" smtClean="0">
                <a:solidFill>
                  <a:srgbClr val="FF0000"/>
                </a:solidFill>
              </a:rPr>
              <a:t>创建</a:t>
            </a:r>
            <a:endParaRPr lang="zh-CN" altLang="en-US" sz="2000" dirty="0">
              <a:solidFill>
                <a:srgbClr val="FF0000"/>
              </a:solidFill>
            </a:endParaRPr>
          </a:p>
        </p:txBody>
      </p:sp>
      <p:sp>
        <p:nvSpPr>
          <p:cNvPr id="11" name="TextBox 10"/>
          <p:cNvSpPr txBox="1"/>
          <p:nvPr/>
        </p:nvSpPr>
        <p:spPr>
          <a:xfrm>
            <a:off x="3704895" y="4500238"/>
            <a:ext cx="697627" cy="400110"/>
          </a:xfrm>
          <a:prstGeom prst="rect">
            <a:avLst/>
          </a:prstGeom>
          <a:noFill/>
        </p:spPr>
        <p:txBody>
          <a:bodyPr wrap="none" rtlCol="0">
            <a:spAutoFit/>
          </a:bodyPr>
          <a:lstStyle/>
          <a:p>
            <a:r>
              <a:rPr lang="zh-CN" altLang="en-US" sz="2000" dirty="0">
                <a:solidFill>
                  <a:srgbClr val="FF0000"/>
                </a:solidFill>
              </a:rPr>
              <a:t>修改</a:t>
            </a:r>
          </a:p>
        </p:txBody>
      </p:sp>
      <p:sp>
        <p:nvSpPr>
          <p:cNvPr id="12" name="TextBox 11"/>
          <p:cNvSpPr txBox="1"/>
          <p:nvPr/>
        </p:nvSpPr>
        <p:spPr>
          <a:xfrm>
            <a:off x="3704896" y="4975653"/>
            <a:ext cx="697627" cy="400110"/>
          </a:xfrm>
          <a:prstGeom prst="rect">
            <a:avLst/>
          </a:prstGeom>
          <a:noFill/>
        </p:spPr>
        <p:txBody>
          <a:bodyPr wrap="none" rtlCol="0">
            <a:spAutoFit/>
          </a:bodyPr>
          <a:lstStyle/>
          <a:p>
            <a:r>
              <a:rPr lang="zh-CN" altLang="en-US" sz="2000" dirty="0">
                <a:solidFill>
                  <a:srgbClr val="FF0000"/>
                </a:solidFill>
              </a:rPr>
              <a:t>删除</a:t>
            </a:r>
          </a:p>
        </p:txBody>
      </p:sp>
      <p:sp>
        <p:nvSpPr>
          <p:cNvPr id="13" name="TextBox 12"/>
          <p:cNvSpPr txBox="1"/>
          <p:nvPr/>
        </p:nvSpPr>
        <p:spPr>
          <a:xfrm>
            <a:off x="6868510" y="3773144"/>
            <a:ext cx="697627" cy="400110"/>
          </a:xfrm>
          <a:prstGeom prst="rect">
            <a:avLst/>
          </a:prstGeom>
          <a:noFill/>
        </p:spPr>
        <p:txBody>
          <a:bodyPr wrap="none" rtlCol="0">
            <a:spAutoFit/>
          </a:bodyPr>
          <a:lstStyle/>
          <a:p>
            <a:r>
              <a:rPr lang="zh-CN" altLang="en-US" sz="2000" dirty="0" smtClean="0">
                <a:solidFill>
                  <a:srgbClr val="FF0000"/>
                </a:solidFill>
              </a:rPr>
              <a:t>检索</a:t>
            </a:r>
            <a:endParaRPr lang="zh-CN" altLang="en-US" sz="2000" dirty="0">
              <a:solidFill>
                <a:srgbClr val="FF0000"/>
              </a:solidFill>
            </a:endParaRPr>
          </a:p>
        </p:txBody>
      </p:sp>
      <p:sp>
        <p:nvSpPr>
          <p:cNvPr id="14" name="TextBox 13"/>
          <p:cNvSpPr txBox="1"/>
          <p:nvPr/>
        </p:nvSpPr>
        <p:spPr>
          <a:xfrm>
            <a:off x="6840923" y="4257494"/>
            <a:ext cx="697627" cy="400110"/>
          </a:xfrm>
          <a:prstGeom prst="rect">
            <a:avLst/>
          </a:prstGeom>
          <a:noFill/>
        </p:spPr>
        <p:txBody>
          <a:bodyPr wrap="none" rtlCol="0">
            <a:spAutoFit/>
          </a:bodyPr>
          <a:lstStyle/>
          <a:p>
            <a:r>
              <a:rPr lang="zh-CN" altLang="en-US" sz="2000" dirty="0" smtClean="0">
                <a:solidFill>
                  <a:srgbClr val="FF0000"/>
                </a:solidFill>
              </a:rPr>
              <a:t>插入</a:t>
            </a:r>
            <a:endParaRPr lang="zh-CN" altLang="en-US" sz="2000" dirty="0">
              <a:solidFill>
                <a:srgbClr val="FF0000"/>
              </a:solidFill>
            </a:endParaRPr>
          </a:p>
        </p:txBody>
      </p:sp>
      <p:sp>
        <p:nvSpPr>
          <p:cNvPr id="15" name="TextBox 14"/>
          <p:cNvSpPr txBox="1"/>
          <p:nvPr/>
        </p:nvSpPr>
        <p:spPr>
          <a:xfrm>
            <a:off x="6840920" y="4731825"/>
            <a:ext cx="697627" cy="400110"/>
          </a:xfrm>
          <a:prstGeom prst="rect">
            <a:avLst/>
          </a:prstGeom>
          <a:noFill/>
        </p:spPr>
        <p:txBody>
          <a:bodyPr wrap="none" rtlCol="0">
            <a:spAutoFit/>
          </a:bodyPr>
          <a:lstStyle/>
          <a:p>
            <a:r>
              <a:rPr lang="zh-CN" altLang="en-US" sz="2000" dirty="0">
                <a:solidFill>
                  <a:srgbClr val="FF0000"/>
                </a:solidFill>
              </a:rPr>
              <a:t>修改</a:t>
            </a:r>
          </a:p>
        </p:txBody>
      </p:sp>
      <p:sp>
        <p:nvSpPr>
          <p:cNvPr id="16" name="TextBox 15"/>
          <p:cNvSpPr txBox="1"/>
          <p:nvPr/>
        </p:nvSpPr>
        <p:spPr>
          <a:xfrm>
            <a:off x="6856689" y="5207685"/>
            <a:ext cx="697627" cy="400110"/>
          </a:xfrm>
          <a:prstGeom prst="rect">
            <a:avLst/>
          </a:prstGeom>
          <a:noFill/>
        </p:spPr>
        <p:txBody>
          <a:bodyPr wrap="none" rtlCol="0">
            <a:spAutoFit/>
          </a:bodyPr>
          <a:lstStyle/>
          <a:p>
            <a:r>
              <a:rPr lang="zh-CN" altLang="en-US" sz="2000" dirty="0" smtClean="0">
                <a:solidFill>
                  <a:srgbClr val="FF0000"/>
                </a:solidFill>
              </a:rPr>
              <a:t>删除</a:t>
            </a:r>
            <a:endParaRPr lang="zh-CN" altLang="en-US" sz="2000" dirty="0">
              <a:solidFill>
                <a:srgbClr val="FF0000"/>
              </a:solidFill>
            </a:endParaRPr>
          </a:p>
        </p:txBody>
      </p:sp>
      <p:sp>
        <p:nvSpPr>
          <p:cNvPr id="17" name="TextBox 16"/>
          <p:cNvSpPr txBox="1"/>
          <p:nvPr/>
        </p:nvSpPr>
        <p:spPr>
          <a:xfrm>
            <a:off x="9800893" y="4025907"/>
            <a:ext cx="1210588" cy="400110"/>
          </a:xfrm>
          <a:prstGeom prst="rect">
            <a:avLst/>
          </a:prstGeom>
          <a:noFill/>
        </p:spPr>
        <p:txBody>
          <a:bodyPr wrap="none" rtlCol="0">
            <a:spAutoFit/>
          </a:bodyPr>
          <a:lstStyle/>
          <a:p>
            <a:r>
              <a:rPr lang="zh-CN" altLang="en-US" sz="2000" dirty="0" smtClean="0">
                <a:solidFill>
                  <a:srgbClr val="FF0000"/>
                </a:solidFill>
              </a:rPr>
              <a:t>授予权限</a:t>
            </a:r>
            <a:endParaRPr lang="zh-CN" altLang="en-US" sz="2000" dirty="0">
              <a:solidFill>
                <a:srgbClr val="FF0000"/>
              </a:solidFill>
            </a:endParaRPr>
          </a:p>
        </p:txBody>
      </p:sp>
      <p:sp>
        <p:nvSpPr>
          <p:cNvPr id="18" name="TextBox 17"/>
          <p:cNvSpPr txBox="1"/>
          <p:nvPr/>
        </p:nvSpPr>
        <p:spPr>
          <a:xfrm>
            <a:off x="9805656" y="4500238"/>
            <a:ext cx="1210588" cy="400110"/>
          </a:xfrm>
          <a:prstGeom prst="rect">
            <a:avLst/>
          </a:prstGeom>
          <a:noFill/>
        </p:spPr>
        <p:txBody>
          <a:bodyPr wrap="none" rtlCol="0">
            <a:spAutoFit/>
          </a:bodyPr>
          <a:lstStyle/>
          <a:p>
            <a:r>
              <a:rPr lang="zh-CN" altLang="en-US" sz="2000" dirty="0">
                <a:solidFill>
                  <a:srgbClr val="FF0000"/>
                </a:solidFill>
              </a:rPr>
              <a:t>收回</a:t>
            </a:r>
            <a:r>
              <a:rPr lang="zh-CN" altLang="en-US" sz="2000" dirty="0" smtClean="0">
                <a:solidFill>
                  <a:srgbClr val="FF0000"/>
                </a:solidFill>
              </a:rPr>
              <a:t>权限</a:t>
            </a:r>
            <a:endParaRPr lang="zh-CN" altLang="en-US" sz="2000" dirty="0">
              <a:solidFill>
                <a:srgbClr val="FF0000"/>
              </a:solidFill>
            </a:endParaRPr>
          </a:p>
        </p:txBody>
      </p:sp>
      <p:sp>
        <p:nvSpPr>
          <p:cNvPr id="19" name="矩形 18"/>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3" idx="1"/>
            <a:endCxn id="19"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9"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9"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5" name="矩形 24"/>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19" idx="3"/>
            <a:endCxn id="26"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9" idx="3"/>
            <a:endCxn id="27"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8" idx="1"/>
            <a:endCxn id="19"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1609" y="3963865"/>
            <a:ext cx="4491219"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创建数据库或数据库对象</a:t>
            </a:r>
            <a:endParaRPr lang="en-US" altLang="zh-CN" sz="2400" dirty="0">
              <a:latin typeface="手札体-简粗体" panose="03000700000000000000" pitchFamily="66" charset="-122"/>
              <a:ea typeface="手札体-简粗体" panose="03000700000000000000" pitchFamily="66" charset="-122"/>
            </a:endParaRPr>
          </a:p>
        </p:txBody>
      </p:sp>
      <p:sp>
        <p:nvSpPr>
          <p:cNvPr id="3" name="TextBox 2"/>
          <p:cNvSpPr txBox="1"/>
          <p:nvPr/>
        </p:nvSpPr>
        <p:spPr>
          <a:xfrm>
            <a:off x="5641608" y="2330208"/>
            <a:ext cx="3914991"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从表或视图中删除数据</a:t>
            </a:r>
            <a:endParaRPr lang="en-US" altLang="zh-CN" sz="2400" dirty="0">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5641610" y="3385904"/>
            <a:ext cx="2830082" cy="566822"/>
          </a:xfrm>
          <a:prstGeom prst="rect">
            <a:avLst/>
          </a:prstGeom>
          <a:noFill/>
        </p:spPr>
        <p:txBody>
          <a:bodyPr wrap="square" rtlCol="0" anchor="ctr">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用于收回权限</a:t>
            </a:r>
            <a:endParaRPr lang="en-US" altLang="zh-CN" sz="2400" dirty="0">
              <a:latin typeface="手札体-简粗体" panose="03000700000000000000" pitchFamily="66" charset="-122"/>
              <a:ea typeface="手札体-简粗体" panose="03000700000000000000" pitchFamily="66" charset="-122"/>
            </a:endParaRPr>
          </a:p>
        </p:txBody>
      </p:sp>
      <p:pic>
        <p:nvPicPr>
          <p:cNvPr id="10" name="Picture 2" descr="https://timgsa.baidu.com/timg?image&amp;quality=80&amp;size=b9999_10000&amp;sec=1522836045193&amp;di=f842e581320f6c8e0d90cd2827745804&amp;imgtype=0&amp;src=http%3A%2F%2Fwww.5577.com%2Fup%2F2013-9%2F20139510333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91" r="22030"/>
          <a:stretch>
            <a:fillRect/>
          </a:stretch>
        </p:blipFill>
        <p:spPr bwMode="auto">
          <a:xfrm>
            <a:off x="9556600" y="5484060"/>
            <a:ext cx="2001518" cy="8658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41609" y="1832381"/>
            <a:ext cx="3914991"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修改表或视图中的数据</a:t>
            </a:r>
            <a:endParaRPr lang="en-US" altLang="zh-CN" sz="2400" dirty="0">
              <a:latin typeface="手札体-简粗体" panose="03000700000000000000" pitchFamily="66" charset="-122"/>
              <a:ea typeface="手札体-简粗体" panose="03000700000000000000" pitchFamily="66" charset="-122"/>
            </a:endParaRPr>
          </a:p>
        </p:txBody>
      </p:sp>
      <p:sp>
        <p:nvSpPr>
          <p:cNvPr id="12" name="TextBox 11"/>
          <p:cNvSpPr txBox="1"/>
          <p:nvPr/>
        </p:nvSpPr>
        <p:spPr>
          <a:xfrm>
            <a:off x="5641607" y="2874243"/>
            <a:ext cx="3914991" cy="566822"/>
          </a:xfrm>
          <a:prstGeom prst="rect">
            <a:avLst/>
          </a:prstGeom>
          <a:noFill/>
        </p:spPr>
        <p:txBody>
          <a:bodyPr wrap="square" rtlCol="0" anchor="ctr">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用于授予权限</a:t>
            </a:r>
          </a:p>
        </p:txBody>
      </p:sp>
      <p:sp>
        <p:nvSpPr>
          <p:cNvPr id="13" name="TextBox 12"/>
          <p:cNvSpPr txBox="1"/>
          <p:nvPr/>
        </p:nvSpPr>
        <p:spPr>
          <a:xfrm>
            <a:off x="5641609" y="4538693"/>
            <a:ext cx="5671433"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对数据库或数据库对象进行修改</a:t>
            </a:r>
            <a:endParaRPr lang="en-US" altLang="zh-CN" sz="2400" dirty="0">
              <a:latin typeface="手札体-简粗体" panose="03000700000000000000" pitchFamily="66" charset="-122"/>
              <a:ea typeface="手札体-简粗体" panose="03000700000000000000" pitchFamily="66" charset="-122"/>
            </a:endParaRPr>
          </a:p>
        </p:txBody>
      </p:sp>
      <p:sp>
        <p:nvSpPr>
          <p:cNvPr id="14" name="TextBox 13"/>
          <p:cNvSpPr txBox="1"/>
          <p:nvPr/>
        </p:nvSpPr>
        <p:spPr>
          <a:xfrm>
            <a:off x="5641609" y="5139694"/>
            <a:ext cx="4406158" cy="461665"/>
          </a:xfrm>
          <a:prstGeom prst="rect">
            <a:avLst/>
          </a:prstGeom>
          <a:noFill/>
        </p:spPr>
        <p:txBody>
          <a:bodyPr wrap="square" rtlCol="0" anchor="ctr">
            <a:spAutoFit/>
          </a:bodyPr>
          <a:lstStyle/>
          <a:p>
            <a:r>
              <a:rPr lang="zh-CN" altLang="en-US" sz="2400" dirty="0">
                <a:latin typeface="手札体-简粗体" panose="03000700000000000000" pitchFamily="66" charset="-122"/>
                <a:ea typeface="手札体-简粗体" panose="03000700000000000000" pitchFamily="66" charset="-122"/>
              </a:rPr>
              <a:t>删除数据库或数据库对象</a:t>
            </a:r>
            <a:endParaRPr lang="zh-CN" altLang="en-US" sz="2400" dirty="0"/>
          </a:p>
        </p:txBody>
      </p:sp>
      <p:sp>
        <p:nvSpPr>
          <p:cNvPr id="15" name="TextBox 14"/>
          <p:cNvSpPr txBox="1"/>
          <p:nvPr/>
        </p:nvSpPr>
        <p:spPr>
          <a:xfrm>
            <a:off x="5641606" y="5602422"/>
            <a:ext cx="3914992"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从表或视图中检索数据</a:t>
            </a:r>
            <a:endParaRPr lang="en-US" altLang="zh-CN" sz="2400" dirty="0">
              <a:latin typeface="手札体-简粗体" panose="03000700000000000000" pitchFamily="66" charset="-122"/>
              <a:ea typeface="手札体-简粗体" panose="03000700000000000000" pitchFamily="66" charset="-122"/>
            </a:endParaRPr>
          </a:p>
        </p:txBody>
      </p:sp>
      <p:sp>
        <p:nvSpPr>
          <p:cNvPr id="2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2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25" name="TextBox 24"/>
          <p:cNvSpPr txBox="1"/>
          <p:nvPr/>
        </p:nvSpPr>
        <p:spPr>
          <a:xfrm>
            <a:off x="5641610" y="6110816"/>
            <a:ext cx="4023385" cy="566822"/>
          </a:xfrm>
          <a:prstGeom prst="rect">
            <a:avLst/>
          </a:prstGeom>
          <a:noFill/>
        </p:spPr>
        <p:txBody>
          <a:bodyPr wrap="square" rtlCol="0" anchor="ctr">
            <a:spAutoFit/>
          </a:bodyPr>
          <a:lstStyle/>
          <a:p>
            <a:pPr eaLnBrk="1" fontAlgn="auto" hangingPunct="1">
              <a:lnSpc>
                <a:spcPts val="3700"/>
              </a:lnSpc>
              <a:spcBef>
                <a:spcPts val="0"/>
              </a:spcBef>
              <a:spcAft>
                <a:spcPts val="0"/>
              </a:spcAft>
              <a:defRPr/>
            </a:pPr>
            <a:r>
              <a:rPr lang="zh-CN" altLang="en-US" sz="2400" dirty="0">
                <a:latin typeface="手札体-简粗体" panose="03000700000000000000" pitchFamily="66" charset="-122"/>
                <a:ea typeface="手札体-简粗体" panose="03000700000000000000" pitchFamily="66" charset="-122"/>
              </a:rPr>
              <a:t>将数据插入到表或视图中</a:t>
            </a:r>
          </a:p>
        </p:txBody>
      </p:sp>
      <p:sp>
        <p:nvSpPr>
          <p:cNvPr id="26" name="TextBox 25"/>
          <p:cNvSpPr txBox="1"/>
          <p:nvPr/>
        </p:nvSpPr>
        <p:spPr>
          <a:xfrm>
            <a:off x="1562358" y="3971871"/>
            <a:ext cx="1839108"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INSERT</a:t>
            </a:r>
          </a:p>
        </p:txBody>
      </p:sp>
      <p:sp>
        <p:nvSpPr>
          <p:cNvPr id="27" name="TextBox 26"/>
          <p:cNvSpPr txBox="1"/>
          <p:nvPr/>
        </p:nvSpPr>
        <p:spPr>
          <a:xfrm>
            <a:off x="1562356" y="2338214"/>
            <a:ext cx="1839109"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ALTER</a:t>
            </a:r>
          </a:p>
        </p:txBody>
      </p:sp>
      <p:sp>
        <p:nvSpPr>
          <p:cNvPr id="28" name="TextBox 27"/>
          <p:cNvSpPr txBox="1"/>
          <p:nvPr/>
        </p:nvSpPr>
        <p:spPr>
          <a:xfrm>
            <a:off x="1562358" y="3393910"/>
            <a:ext cx="1839107" cy="566822"/>
          </a:xfrm>
          <a:prstGeom prst="rect">
            <a:avLst/>
          </a:prstGeom>
          <a:noFill/>
        </p:spPr>
        <p:txBody>
          <a:bodyPr wrap="square" rtlCol="0" anchor="ctr">
            <a:spAutoFit/>
          </a:bodyPr>
          <a:lstStyle/>
          <a:p>
            <a:pPr algn="r">
              <a:lnSpc>
                <a:spcPts val="3700"/>
              </a:lnSpc>
            </a:pPr>
            <a:r>
              <a:rPr lang="en-US" altLang="zh-CN" sz="2400" dirty="0" smtClean="0">
                <a:latin typeface="微软雅黑" panose="020B0503020204020204" charset="-122"/>
                <a:ea typeface="微软雅黑" panose="020B0503020204020204" charset="-122"/>
              </a:rPr>
              <a:t>SELECT</a:t>
            </a:r>
            <a:endParaRPr lang="en-US" altLang="zh-CN" sz="2400" dirty="0">
              <a:latin typeface="微软雅黑" panose="020B0503020204020204" charset="-122"/>
              <a:ea typeface="微软雅黑" panose="020B0503020204020204" charset="-122"/>
            </a:endParaRPr>
          </a:p>
        </p:txBody>
      </p:sp>
      <p:sp>
        <p:nvSpPr>
          <p:cNvPr id="29" name="TextBox 28"/>
          <p:cNvSpPr txBox="1"/>
          <p:nvPr/>
        </p:nvSpPr>
        <p:spPr>
          <a:xfrm>
            <a:off x="1562357" y="1840387"/>
            <a:ext cx="1839109"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CREATE</a:t>
            </a:r>
          </a:p>
        </p:txBody>
      </p:sp>
      <p:sp>
        <p:nvSpPr>
          <p:cNvPr id="30" name="TextBox 29"/>
          <p:cNvSpPr txBox="1"/>
          <p:nvPr/>
        </p:nvSpPr>
        <p:spPr>
          <a:xfrm>
            <a:off x="1562355" y="2882249"/>
            <a:ext cx="1839115" cy="566822"/>
          </a:xfrm>
          <a:prstGeom prst="rect">
            <a:avLst/>
          </a:prstGeom>
          <a:noFill/>
        </p:spPr>
        <p:txBody>
          <a:bodyPr wrap="square" rtlCol="0" anchor="ctr">
            <a:spAutoFit/>
          </a:bodyPr>
          <a:lstStyle/>
          <a:p>
            <a:pPr algn="r">
              <a:lnSpc>
                <a:spcPts val="3700"/>
              </a:lnSpc>
            </a:pPr>
            <a:r>
              <a:rPr lang="en-US" altLang="zh-CN" sz="2400" dirty="0">
                <a:latin typeface="微软雅黑" panose="020B0503020204020204" charset="-122"/>
                <a:ea typeface="微软雅黑" panose="020B0503020204020204" charset="-122"/>
              </a:rPr>
              <a:t>DROP</a:t>
            </a:r>
            <a:endParaRPr lang="zh-CN" altLang="en-US" sz="2400" dirty="0">
              <a:latin typeface="微软雅黑" panose="020B0503020204020204" charset="-122"/>
              <a:ea typeface="微软雅黑" panose="020B0503020204020204" charset="-122"/>
            </a:endParaRPr>
          </a:p>
        </p:txBody>
      </p:sp>
      <p:sp>
        <p:nvSpPr>
          <p:cNvPr id="31" name="TextBox 30"/>
          <p:cNvSpPr txBox="1"/>
          <p:nvPr/>
        </p:nvSpPr>
        <p:spPr>
          <a:xfrm>
            <a:off x="1562358" y="4538693"/>
            <a:ext cx="1839108"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UPDATE</a:t>
            </a:r>
          </a:p>
        </p:txBody>
      </p:sp>
      <p:sp>
        <p:nvSpPr>
          <p:cNvPr id="32" name="TextBox 31"/>
          <p:cNvSpPr txBox="1"/>
          <p:nvPr/>
        </p:nvSpPr>
        <p:spPr>
          <a:xfrm>
            <a:off x="1562357" y="5139694"/>
            <a:ext cx="1839113" cy="461665"/>
          </a:xfrm>
          <a:prstGeom prst="rect">
            <a:avLst/>
          </a:prstGeom>
          <a:noFill/>
        </p:spPr>
        <p:txBody>
          <a:bodyPr wrap="square" rtlCol="0" anchor="ctr">
            <a:spAutoFit/>
          </a:bodyPr>
          <a:lstStyle/>
          <a:p>
            <a:pPr algn="r"/>
            <a:r>
              <a:rPr lang="en-US" altLang="zh-CN" sz="2400" dirty="0">
                <a:latin typeface="微软雅黑" panose="020B0503020204020204" charset="-122"/>
                <a:ea typeface="微软雅黑" panose="020B0503020204020204" charset="-122"/>
              </a:rPr>
              <a:t>DELETE</a:t>
            </a:r>
            <a:endParaRPr lang="zh-CN" altLang="en-US" sz="2400" dirty="0">
              <a:latin typeface="微软雅黑" panose="020B0503020204020204" charset="-122"/>
              <a:ea typeface="微软雅黑" panose="020B0503020204020204" charset="-122"/>
            </a:endParaRPr>
          </a:p>
        </p:txBody>
      </p:sp>
      <p:sp>
        <p:nvSpPr>
          <p:cNvPr id="33" name="TextBox 32"/>
          <p:cNvSpPr txBox="1"/>
          <p:nvPr/>
        </p:nvSpPr>
        <p:spPr>
          <a:xfrm>
            <a:off x="1562354" y="5602422"/>
            <a:ext cx="1839111"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GRANT</a:t>
            </a:r>
          </a:p>
        </p:txBody>
      </p:sp>
      <p:sp>
        <p:nvSpPr>
          <p:cNvPr id="34" name="TextBox 33"/>
          <p:cNvSpPr txBox="1"/>
          <p:nvPr/>
        </p:nvSpPr>
        <p:spPr>
          <a:xfrm>
            <a:off x="1562358" y="6110816"/>
            <a:ext cx="1839107" cy="566822"/>
          </a:xfrm>
          <a:prstGeom prst="rect">
            <a:avLst/>
          </a:prstGeom>
          <a:noFill/>
        </p:spPr>
        <p:txBody>
          <a:bodyPr wrap="square" rtlCol="0" anchor="ctr">
            <a:spAutoFit/>
          </a:bodyPr>
          <a:lstStyle/>
          <a:p>
            <a:pPr algn="r" eaLnBrk="1" fontAlgn="auto" hangingPunct="1">
              <a:lnSpc>
                <a:spcPts val="3700"/>
              </a:lnSpc>
              <a:spcBef>
                <a:spcPts val="0"/>
              </a:spcBef>
              <a:spcAft>
                <a:spcPts val="0"/>
              </a:spcAft>
              <a:defRPr/>
            </a:pPr>
            <a:r>
              <a:rPr lang="en-US" altLang="zh-CN" sz="2400" dirty="0">
                <a:latin typeface="微软雅黑" panose="020B0503020204020204" charset="-122"/>
                <a:ea typeface="微软雅黑" panose="020B0503020204020204" charset="-122"/>
              </a:rPr>
              <a:t>REVOKE</a:t>
            </a:r>
            <a:endParaRPr lang="zh-CN" altLang="en-US" sz="2400" dirty="0">
              <a:latin typeface="微软雅黑" panose="020B0503020204020204" charset="-122"/>
              <a:ea typeface="微软雅黑" panose="020B0503020204020204" charset="-122"/>
            </a:endParaRPr>
          </a:p>
        </p:txBody>
      </p:sp>
      <p:grpSp>
        <p:nvGrpSpPr>
          <p:cNvPr id="47" name="组合 46"/>
          <p:cNvGrpSpPr/>
          <p:nvPr/>
        </p:nvGrpSpPr>
        <p:grpSpPr>
          <a:xfrm>
            <a:off x="0" y="1132656"/>
            <a:ext cx="563526" cy="4592689"/>
            <a:chOff x="0" y="526398"/>
            <a:chExt cx="563526" cy="4592689"/>
          </a:xfrm>
        </p:grpSpPr>
        <p:sp>
          <p:nvSpPr>
            <p:cNvPr id="48" name="矩形 47"/>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49" name="矩形 48"/>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50" name="矩形 49"/>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35" name="矩形 3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36" name="肘形连接符 35"/>
          <p:cNvCxnSpPr>
            <a:stCxn id="39" idx="1"/>
            <a:endCxn id="3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40" idx="1"/>
            <a:endCxn id="3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41" idx="1"/>
            <a:endCxn id="3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41" name="矩形 4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42" name="矩形 4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43" name="矩形 4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44" name="矩形 4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45" name="肘形连接符 44"/>
          <p:cNvCxnSpPr>
            <a:stCxn id="35" idx="3"/>
            <a:endCxn id="4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35" idx="3"/>
            <a:endCxn id="4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44" idx="1"/>
            <a:endCxn id="3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1609" y="3963865"/>
            <a:ext cx="4491219"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创建数据库或数据库对象</a:t>
            </a:r>
            <a:endParaRPr lang="en-US" altLang="zh-CN" sz="2400" dirty="0">
              <a:latin typeface="手札体-简粗体" panose="03000700000000000000" pitchFamily="66" charset="-122"/>
              <a:ea typeface="手札体-简粗体" panose="03000700000000000000" pitchFamily="66" charset="-122"/>
            </a:endParaRPr>
          </a:p>
        </p:txBody>
      </p:sp>
      <p:sp>
        <p:nvSpPr>
          <p:cNvPr id="3" name="TextBox 2"/>
          <p:cNvSpPr txBox="1"/>
          <p:nvPr/>
        </p:nvSpPr>
        <p:spPr>
          <a:xfrm>
            <a:off x="5641608" y="2330208"/>
            <a:ext cx="3914991"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从表或视图中删除数据</a:t>
            </a:r>
            <a:endParaRPr lang="en-US" altLang="zh-CN" sz="2400" dirty="0">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5641610" y="3385904"/>
            <a:ext cx="2830082" cy="566822"/>
          </a:xfrm>
          <a:prstGeom prst="rect">
            <a:avLst/>
          </a:prstGeom>
          <a:noFill/>
        </p:spPr>
        <p:txBody>
          <a:bodyPr wrap="square" rtlCol="0" anchor="ctr">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用于收回权限</a:t>
            </a:r>
            <a:endParaRPr lang="en-US" altLang="zh-CN" sz="2400" dirty="0">
              <a:latin typeface="手札体-简粗体" panose="03000700000000000000" pitchFamily="66" charset="-122"/>
              <a:ea typeface="手札体-简粗体" panose="03000700000000000000" pitchFamily="66" charset="-122"/>
            </a:endParaRPr>
          </a:p>
        </p:txBody>
      </p:sp>
      <p:pic>
        <p:nvPicPr>
          <p:cNvPr id="10" name="Picture 2" descr="https://timgsa.baidu.com/timg?image&amp;quality=80&amp;size=b9999_10000&amp;sec=1522836045193&amp;di=f842e581320f6c8e0d90cd2827745804&amp;imgtype=0&amp;src=http%3A%2F%2Fwww.5577.com%2Fup%2F2013-9%2F20139510333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91" r="22030"/>
          <a:stretch>
            <a:fillRect/>
          </a:stretch>
        </p:blipFill>
        <p:spPr bwMode="auto">
          <a:xfrm>
            <a:off x="9556600" y="5484060"/>
            <a:ext cx="2001518" cy="8658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41609" y="1832381"/>
            <a:ext cx="3914991"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修改表或视图中的数据</a:t>
            </a:r>
            <a:endParaRPr lang="en-US" altLang="zh-CN" sz="2400" dirty="0">
              <a:latin typeface="手札体-简粗体" panose="03000700000000000000" pitchFamily="66" charset="-122"/>
              <a:ea typeface="手札体-简粗体" panose="03000700000000000000" pitchFamily="66" charset="-122"/>
            </a:endParaRPr>
          </a:p>
        </p:txBody>
      </p:sp>
      <p:sp>
        <p:nvSpPr>
          <p:cNvPr id="12" name="TextBox 11"/>
          <p:cNvSpPr txBox="1"/>
          <p:nvPr/>
        </p:nvSpPr>
        <p:spPr>
          <a:xfrm>
            <a:off x="5641607" y="2874243"/>
            <a:ext cx="3914991" cy="566822"/>
          </a:xfrm>
          <a:prstGeom prst="rect">
            <a:avLst/>
          </a:prstGeom>
          <a:noFill/>
        </p:spPr>
        <p:txBody>
          <a:bodyPr wrap="square" rtlCol="0" anchor="ctr">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用于授予权限</a:t>
            </a:r>
          </a:p>
        </p:txBody>
      </p:sp>
      <p:sp>
        <p:nvSpPr>
          <p:cNvPr id="13" name="TextBox 12"/>
          <p:cNvSpPr txBox="1"/>
          <p:nvPr/>
        </p:nvSpPr>
        <p:spPr>
          <a:xfrm>
            <a:off x="5641609" y="4538693"/>
            <a:ext cx="5671433"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对数据库或数据库对象进行修改</a:t>
            </a:r>
            <a:endParaRPr lang="en-US" altLang="zh-CN" sz="2400" dirty="0">
              <a:latin typeface="手札体-简粗体" panose="03000700000000000000" pitchFamily="66" charset="-122"/>
              <a:ea typeface="手札体-简粗体" panose="03000700000000000000" pitchFamily="66" charset="-122"/>
            </a:endParaRPr>
          </a:p>
        </p:txBody>
      </p:sp>
      <p:sp>
        <p:nvSpPr>
          <p:cNvPr id="14" name="TextBox 13"/>
          <p:cNvSpPr txBox="1"/>
          <p:nvPr/>
        </p:nvSpPr>
        <p:spPr>
          <a:xfrm>
            <a:off x="5641609" y="5139694"/>
            <a:ext cx="4406158" cy="461665"/>
          </a:xfrm>
          <a:prstGeom prst="rect">
            <a:avLst/>
          </a:prstGeom>
          <a:noFill/>
        </p:spPr>
        <p:txBody>
          <a:bodyPr wrap="square" rtlCol="0" anchor="ctr">
            <a:spAutoFit/>
          </a:bodyPr>
          <a:lstStyle/>
          <a:p>
            <a:r>
              <a:rPr lang="zh-CN" altLang="en-US" sz="2400" dirty="0">
                <a:latin typeface="手札体-简粗体" panose="03000700000000000000" pitchFamily="66" charset="-122"/>
                <a:ea typeface="手札体-简粗体" panose="03000700000000000000" pitchFamily="66" charset="-122"/>
              </a:rPr>
              <a:t>删除数据库或数据库对象</a:t>
            </a:r>
            <a:endParaRPr lang="zh-CN" altLang="en-US" sz="2400" dirty="0"/>
          </a:p>
        </p:txBody>
      </p:sp>
      <p:sp>
        <p:nvSpPr>
          <p:cNvPr id="15" name="TextBox 14"/>
          <p:cNvSpPr txBox="1"/>
          <p:nvPr/>
        </p:nvSpPr>
        <p:spPr>
          <a:xfrm>
            <a:off x="5641606" y="5602422"/>
            <a:ext cx="3914992" cy="566822"/>
          </a:xfrm>
          <a:prstGeom prst="rect">
            <a:avLst/>
          </a:prstGeom>
          <a:noFill/>
        </p:spPr>
        <p:txBody>
          <a:bodyPr wrap="square" rtlCol="0" anchor="ctr">
            <a:spAutoFit/>
          </a:bodyPr>
          <a:lstStyle/>
          <a:p>
            <a:pPr>
              <a:lnSpc>
                <a:spcPts val="3700"/>
              </a:lnSpc>
              <a:spcBef>
                <a:spcPts val="0"/>
              </a:spcBef>
              <a:spcAft>
                <a:spcPts val="0"/>
              </a:spcAft>
            </a:pPr>
            <a:r>
              <a:rPr lang="zh-CN" altLang="en-US" sz="2400" dirty="0">
                <a:latin typeface="手札体-简粗体" panose="03000700000000000000" pitchFamily="66" charset="-122"/>
                <a:ea typeface="手札体-简粗体" panose="03000700000000000000" pitchFamily="66" charset="-122"/>
              </a:rPr>
              <a:t>从表或视图中检索数据</a:t>
            </a:r>
            <a:endParaRPr lang="en-US" altLang="zh-CN" sz="2400" dirty="0">
              <a:latin typeface="手札体-简粗体" panose="03000700000000000000" pitchFamily="66" charset="-122"/>
              <a:ea typeface="手札体-简粗体" panose="03000700000000000000" pitchFamily="66" charset="-122"/>
            </a:endParaRPr>
          </a:p>
        </p:txBody>
      </p:sp>
      <p:sp>
        <p:nvSpPr>
          <p:cNvPr id="2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2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a:solidFill>
                  <a:schemeClr val="tx1"/>
                </a:solidFill>
                <a:latin typeface="黑体" panose="02010609060101010101" pitchFamily="49" charset="-122"/>
                <a:ea typeface="黑体" panose="02010609060101010101" pitchFamily="49" charset="-122"/>
                <a:sym typeface="+mn-ea"/>
              </a:rPr>
              <a:t>（选择、简答、综合题）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25" name="TextBox 24"/>
          <p:cNvSpPr txBox="1"/>
          <p:nvPr/>
        </p:nvSpPr>
        <p:spPr>
          <a:xfrm>
            <a:off x="5641610" y="6110816"/>
            <a:ext cx="4023385" cy="566822"/>
          </a:xfrm>
          <a:prstGeom prst="rect">
            <a:avLst/>
          </a:prstGeom>
          <a:noFill/>
        </p:spPr>
        <p:txBody>
          <a:bodyPr wrap="square" rtlCol="0" anchor="ctr">
            <a:spAutoFit/>
          </a:bodyPr>
          <a:lstStyle/>
          <a:p>
            <a:pPr eaLnBrk="1" fontAlgn="auto" hangingPunct="1">
              <a:lnSpc>
                <a:spcPts val="3700"/>
              </a:lnSpc>
              <a:spcBef>
                <a:spcPts val="0"/>
              </a:spcBef>
              <a:spcAft>
                <a:spcPts val="0"/>
              </a:spcAft>
              <a:defRPr/>
            </a:pPr>
            <a:r>
              <a:rPr lang="zh-CN" altLang="en-US" sz="2400" dirty="0">
                <a:latin typeface="手札体-简粗体" panose="03000700000000000000" pitchFamily="66" charset="-122"/>
                <a:ea typeface="手札体-简粗体" panose="03000700000000000000" pitchFamily="66" charset="-122"/>
              </a:rPr>
              <a:t>将数据插入到表或视图中</a:t>
            </a:r>
          </a:p>
        </p:txBody>
      </p:sp>
      <p:sp>
        <p:nvSpPr>
          <p:cNvPr id="26" name="TextBox 25"/>
          <p:cNvSpPr txBox="1"/>
          <p:nvPr/>
        </p:nvSpPr>
        <p:spPr>
          <a:xfrm>
            <a:off x="1562358" y="3971871"/>
            <a:ext cx="1839108"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INSERT</a:t>
            </a:r>
          </a:p>
        </p:txBody>
      </p:sp>
      <p:sp>
        <p:nvSpPr>
          <p:cNvPr id="27" name="TextBox 26"/>
          <p:cNvSpPr txBox="1"/>
          <p:nvPr/>
        </p:nvSpPr>
        <p:spPr>
          <a:xfrm>
            <a:off x="1562356" y="2338214"/>
            <a:ext cx="1839109"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ALTER</a:t>
            </a:r>
          </a:p>
        </p:txBody>
      </p:sp>
      <p:sp>
        <p:nvSpPr>
          <p:cNvPr id="28" name="TextBox 27"/>
          <p:cNvSpPr txBox="1"/>
          <p:nvPr/>
        </p:nvSpPr>
        <p:spPr>
          <a:xfrm>
            <a:off x="1562358" y="3393910"/>
            <a:ext cx="1839107" cy="566822"/>
          </a:xfrm>
          <a:prstGeom prst="rect">
            <a:avLst/>
          </a:prstGeom>
          <a:noFill/>
        </p:spPr>
        <p:txBody>
          <a:bodyPr wrap="square" rtlCol="0" anchor="ctr">
            <a:spAutoFit/>
          </a:bodyPr>
          <a:lstStyle/>
          <a:p>
            <a:pPr algn="r">
              <a:lnSpc>
                <a:spcPts val="3700"/>
              </a:lnSpc>
            </a:pPr>
            <a:r>
              <a:rPr lang="en-US" altLang="zh-CN" sz="2400" dirty="0" smtClean="0">
                <a:latin typeface="微软雅黑" panose="020B0503020204020204" charset="-122"/>
                <a:ea typeface="微软雅黑" panose="020B0503020204020204" charset="-122"/>
              </a:rPr>
              <a:t>SELECT</a:t>
            </a:r>
            <a:endParaRPr lang="en-US" altLang="zh-CN" sz="2400" dirty="0">
              <a:latin typeface="微软雅黑" panose="020B0503020204020204" charset="-122"/>
              <a:ea typeface="微软雅黑" panose="020B0503020204020204" charset="-122"/>
            </a:endParaRPr>
          </a:p>
        </p:txBody>
      </p:sp>
      <p:sp>
        <p:nvSpPr>
          <p:cNvPr id="29" name="TextBox 28"/>
          <p:cNvSpPr txBox="1"/>
          <p:nvPr/>
        </p:nvSpPr>
        <p:spPr>
          <a:xfrm>
            <a:off x="1562357" y="1840387"/>
            <a:ext cx="1839109"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CREATE</a:t>
            </a:r>
          </a:p>
        </p:txBody>
      </p:sp>
      <p:sp>
        <p:nvSpPr>
          <p:cNvPr id="30" name="TextBox 29"/>
          <p:cNvSpPr txBox="1"/>
          <p:nvPr/>
        </p:nvSpPr>
        <p:spPr>
          <a:xfrm>
            <a:off x="1562355" y="2882249"/>
            <a:ext cx="1839115" cy="566822"/>
          </a:xfrm>
          <a:prstGeom prst="rect">
            <a:avLst/>
          </a:prstGeom>
          <a:noFill/>
        </p:spPr>
        <p:txBody>
          <a:bodyPr wrap="square" rtlCol="0" anchor="ctr">
            <a:spAutoFit/>
          </a:bodyPr>
          <a:lstStyle/>
          <a:p>
            <a:pPr algn="r">
              <a:lnSpc>
                <a:spcPts val="3700"/>
              </a:lnSpc>
            </a:pPr>
            <a:r>
              <a:rPr lang="en-US" altLang="zh-CN" sz="2400" dirty="0">
                <a:latin typeface="微软雅黑" panose="020B0503020204020204" charset="-122"/>
                <a:ea typeface="微软雅黑" panose="020B0503020204020204" charset="-122"/>
              </a:rPr>
              <a:t>DROP</a:t>
            </a:r>
            <a:endParaRPr lang="zh-CN" altLang="en-US" sz="2400" dirty="0">
              <a:latin typeface="微软雅黑" panose="020B0503020204020204" charset="-122"/>
              <a:ea typeface="微软雅黑" panose="020B0503020204020204" charset="-122"/>
            </a:endParaRPr>
          </a:p>
        </p:txBody>
      </p:sp>
      <p:sp>
        <p:nvSpPr>
          <p:cNvPr id="31" name="TextBox 30"/>
          <p:cNvSpPr txBox="1"/>
          <p:nvPr/>
        </p:nvSpPr>
        <p:spPr>
          <a:xfrm>
            <a:off x="1562358" y="4538693"/>
            <a:ext cx="1839108"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UPDATE</a:t>
            </a:r>
          </a:p>
        </p:txBody>
      </p:sp>
      <p:sp>
        <p:nvSpPr>
          <p:cNvPr id="32" name="TextBox 31"/>
          <p:cNvSpPr txBox="1"/>
          <p:nvPr/>
        </p:nvSpPr>
        <p:spPr>
          <a:xfrm>
            <a:off x="1562357" y="5139694"/>
            <a:ext cx="1839113" cy="461665"/>
          </a:xfrm>
          <a:prstGeom prst="rect">
            <a:avLst/>
          </a:prstGeom>
          <a:noFill/>
        </p:spPr>
        <p:txBody>
          <a:bodyPr wrap="square" rtlCol="0" anchor="ctr">
            <a:spAutoFit/>
          </a:bodyPr>
          <a:lstStyle/>
          <a:p>
            <a:pPr algn="r"/>
            <a:r>
              <a:rPr lang="en-US" altLang="zh-CN" sz="2400" dirty="0">
                <a:latin typeface="微软雅黑" panose="020B0503020204020204" charset="-122"/>
                <a:ea typeface="微软雅黑" panose="020B0503020204020204" charset="-122"/>
              </a:rPr>
              <a:t>DELETE</a:t>
            </a:r>
            <a:endParaRPr lang="zh-CN" altLang="en-US" sz="2400" dirty="0">
              <a:latin typeface="微软雅黑" panose="020B0503020204020204" charset="-122"/>
              <a:ea typeface="微软雅黑" panose="020B0503020204020204" charset="-122"/>
            </a:endParaRPr>
          </a:p>
        </p:txBody>
      </p:sp>
      <p:sp>
        <p:nvSpPr>
          <p:cNvPr id="33" name="TextBox 32"/>
          <p:cNvSpPr txBox="1"/>
          <p:nvPr/>
        </p:nvSpPr>
        <p:spPr>
          <a:xfrm>
            <a:off x="1562354" y="5602422"/>
            <a:ext cx="1839111" cy="566822"/>
          </a:xfrm>
          <a:prstGeom prst="rect">
            <a:avLst/>
          </a:prstGeom>
          <a:noFill/>
        </p:spPr>
        <p:txBody>
          <a:bodyPr wrap="square" rtlCol="0" anchor="ctr">
            <a:spAutoFit/>
          </a:bodyPr>
          <a:lstStyle/>
          <a:p>
            <a:pPr algn="r">
              <a:lnSpc>
                <a:spcPts val="3700"/>
              </a:lnSpc>
              <a:spcBef>
                <a:spcPts val="0"/>
              </a:spcBef>
              <a:spcAft>
                <a:spcPts val="0"/>
              </a:spcAft>
            </a:pPr>
            <a:r>
              <a:rPr lang="en-US" altLang="zh-CN" sz="2400" dirty="0">
                <a:latin typeface="微软雅黑" panose="020B0503020204020204" charset="-122"/>
                <a:ea typeface="微软雅黑" panose="020B0503020204020204" charset="-122"/>
              </a:rPr>
              <a:t>GRANT</a:t>
            </a:r>
          </a:p>
        </p:txBody>
      </p:sp>
      <p:sp>
        <p:nvSpPr>
          <p:cNvPr id="34" name="TextBox 33"/>
          <p:cNvSpPr txBox="1"/>
          <p:nvPr/>
        </p:nvSpPr>
        <p:spPr>
          <a:xfrm>
            <a:off x="1562358" y="6110816"/>
            <a:ext cx="1839107" cy="566822"/>
          </a:xfrm>
          <a:prstGeom prst="rect">
            <a:avLst/>
          </a:prstGeom>
          <a:noFill/>
        </p:spPr>
        <p:txBody>
          <a:bodyPr wrap="square" rtlCol="0" anchor="ctr">
            <a:spAutoFit/>
          </a:bodyPr>
          <a:lstStyle/>
          <a:p>
            <a:pPr algn="r" eaLnBrk="1" fontAlgn="auto" hangingPunct="1">
              <a:lnSpc>
                <a:spcPts val="3700"/>
              </a:lnSpc>
              <a:spcBef>
                <a:spcPts val="0"/>
              </a:spcBef>
              <a:spcAft>
                <a:spcPts val="0"/>
              </a:spcAft>
              <a:defRPr/>
            </a:pPr>
            <a:r>
              <a:rPr lang="en-US" altLang="zh-CN" sz="2400" dirty="0">
                <a:latin typeface="微软雅黑" panose="020B0503020204020204" charset="-122"/>
                <a:ea typeface="微软雅黑" panose="020B0503020204020204" charset="-122"/>
              </a:rPr>
              <a:t>REVOKE</a:t>
            </a:r>
            <a:endParaRPr lang="zh-CN" altLang="en-US" sz="2400" dirty="0">
              <a:latin typeface="微软雅黑" panose="020B0503020204020204" charset="-122"/>
              <a:ea typeface="微软雅黑" panose="020B0503020204020204" charset="-122"/>
            </a:endParaRPr>
          </a:p>
        </p:txBody>
      </p:sp>
      <p:cxnSp>
        <p:nvCxnSpPr>
          <p:cNvPr id="35" name="直接连接符 34"/>
          <p:cNvCxnSpPr>
            <a:endCxn id="2" idx="1"/>
          </p:cNvCxnSpPr>
          <p:nvPr/>
        </p:nvCxnSpPr>
        <p:spPr>
          <a:xfrm>
            <a:off x="3306943" y="2091532"/>
            <a:ext cx="2334666" cy="21557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306940" y="2621625"/>
            <a:ext cx="2334666" cy="21557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306944" y="3177410"/>
            <a:ext cx="2334666" cy="21557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294281" y="3761238"/>
            <a:ext cx="2334666" cy="21557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306944" y="4292654"/>
            <a:ext cx="2334666" cy="21557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11" idx="1"/>
          </p:cNvCxnSpPr>
          <p:nvPr/>
        </p:nvCxnSpPr>
        <p:spPr>
          <a:xfrm flipV="1">
            <a:off x="3306944" y="2115792"/>
            <a:ext cx="2334665" cy="269216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401464" y="2640985"/>
            <a:ext cx="2334665" cy="269216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401463" y="3165660"/>
            <a:ext cx="2334665" cy="269216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401462" y="3702058"/>
            <a:ext cx="2334665" cy="269216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0" y="1132656"/>
            <a:ext cx="563526" cy="4592689"/>
            <a:chOff x="0" y="526398"/>
            <a:chExt cx="563526" cy="4592689"/>
          </a:xfrm>
        </p:grpSpPr>
        <p:sp>
          <p:nvSpPr>
            <p:cNvPr id="42" name="矩形 41"/>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46" name="矩形 45"/>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47" name="矩形 46"/>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48" name="矩形 47"/>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49" name="肘形连接符 48"/>
          <p:cNvCxnSpPr>
            <a:stCxn id="52" idx="1"/>
            <a:endCxn id="48"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53" idx="1"/>
            <a:endCxn id="48"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54" idx="1"/>
            <a:endCxn id="48"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53" name="矩形 52"/>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54" name="矩形 53"/>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55" name="矩形 54"/>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56" name="矩形 55"/>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57" name="矩形 56"/>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58" name="肘形连接符 57"/>
          <p:cNvCxnSpPr>
            <a:stCxn id="48" idx="3"/>
            <a:endCxn id="55"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48" idx="3"/>
            <a:endCxn id="56"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57" idx="1"/>
            <a:endCxn id="48"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4.1.3.3 </a:t>
            </a:r>
            <a:r>
              <a:rPr lang="zh-CN" altLang="en-US" dirty="0" smtClean="0">
                <a:latin typeface="微软雅黑" panose="020B0503020204020204" charset="-122"/>
                <a:ea typeface="微软雅黑" panose="020B0503020204020204" charset="-122"/>
              </a:rPr>
              <a:t>数据控制语言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嵌入式和动态</a:t>
            </a: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solidFill>
                  <a:srgbClr val="FF0000"/>
                </a:solidFill>
                <a:latin typeface="微软雅黑" panose="020B0503020204020204" charset="-122"/>
                <a:ea typeface="微软雅黑" panose="020B0503020204020204" charset="-122"/>
              </a:rPr>
              <a:t>规则</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7" name="圆角矩形 6"/>
          <p:cNvSpPr/>
          <p:nvPr/>
        </p:nvSpPr>
        <p:spPr>
          <a:xfrm>
            <a:off x="2283930" y="3200949"/>
            <a:ext cx="7272670" cy="203320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anose="020B0503020204020204" charset="-122"/>
                <a:ea typeface="微软雅黑" panose="020B0503020204020204" charset="-122"/>
              </a:rPr>
              <a:t>嵌入式和动态</a:t>
            </a:r>
            <a:r>
              <a:rPr lang="en-US" altLang="zh-CN" sz="2000" dirty="0" smtClean="0">
                <a:solidFill>
                  <a:schemeClr val="tx1"/>
                </a:solidFill>
                <a:latin typeface="微软雅黑" panose="020B0503020204020204" charset="-122"/>
                <a:ea typeface="微软雅黑" panose="020B0503020204020204" charset="-122"/>
              </a:rPr>
              <a:t>SQL</a:t>
            </a:r>
            <a:r>
              <a:rPr lang="zh-CN" altLang="en-US" sz="2000" dirty="0" smtClean="0">
                <a:solidFill>
                  <a:schemeClr val="tx1"/>
                </a:solidFill>
                <a:latin typeface="微软雅黑" panose="020B0503020204020204" charset="-122"/>
                <a:ea typeface="微软雅黑" panose="020B0503020204020204" charset="-122"/>
              </a:rPr>
              <a:t>规则规定了</a:t>
            </a:r>
            <a:r>
              <a:rPr lang="en-US" altLang="zh-CN" sz="2000" dirty="0" smtClean="0">
                <a:solidFill>
                  <a:schemeClr val="tx1"/>
                </a:solidFill>
                <a:latin typeface="微软雅黑" panose="020B0503020204020204" charset="-122"/>
                <a:ea typeface="微软雅黑" panose="020B0503020204020204" charset="-122"/>
              </a:rPr>
              <a:t>SQL</a:t>
            </a:r>
            <a:r>
              <a:rPr lang="zh-CN" altLang="en-US" sz="2000" dirty="0" smtClean="0">
                <a:solidFill>
                  <a:schemeClr val="tx1"/>
                </a:solidFill>
                <a:latin typeface="微软雅黑" panose="020B0503020204020204" charset="-122"/>
                <a:ea typeface="微软雅黑" panose="020B0503020204020204" charset="-122"/>
              </a:rPr>
              <a:t>语句在高级语言程序设计中使用的规范方法，以便适应较为复杂的应用。</a:t>
            </a:r>
            <a:endParaRPr lang="zh-CN" altLang="en-US" sz="2000" dirty="0">
              <a:solidFill>
                <a:schemeClr val="tx1"/>
              </a:solidFill>
              <a:latin typeface="微软雅黑" panose="020B0503020204020204" charset="-122"/>
              <a:ea typeface="微软雅黑" panose="020B0503020204020204"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324640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4.1.3.4 </a:t>
            </a:r>
            <a:r>
              <a:rPr lang="zh-CN" altLang="en-US" dirty="0" smtClean="0">
                <a:latin typeface="微软雅黑" panose="020B0503020204020204" charset="-122"/>
                <a:ea typeface="微软雅黑" panose="020B0503020204020204" charset="-122"/>
              </a:rPr>
              <a:t>嵌入式和动态</a:t>
            </a:r>
            <a:r>
              <a:rPr lang="en-US" altLang="zh-CN" dirty="0" smtClean="0">
                <a:latin typeface="微软雅黑" panose="020B0503020204020204" charset="-122"/>
                <a:ea typeface="微软雅黑" panose="020B0503020204020204" charset="-122"/>
              </a:rPr>
              <a:t>SQL</a:t>
            </a:r>
            <a:r>
              <a:rPr lang="zh-CN" altLang="en-US" dirty="0" smtClean="0">
                <a:latin typeface="微软雅黑" panose="020B0503020204020204" charset="-122"/>
                <a:ea typeface="微软雅黑" panose="020B0503020204020204" charset="-122"/>
              </a:rPr>
              <a:t>规则</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solidFill>
                  <a:srgbClr val="FF0000"/>
                </a:solidFill>
                <a:latin typeface="微软雅黑" panose="020B0503020204020204" charset="-122"/>
                <a:ea typeface="微软雅黑" panose="020B0503020204020204" charset="-122"/>
              </a:rPr>
              <a:t>调用和会话规则</a:t>
            </a:r>
            <a:endParaRPr lang="en-US" altLang="zh-CN" sz="2400" dirty="0" smtClean="0">
              <a:solidFill>
                <a:srgbClr val="FF0000"/>
              </a:solidFill>
              <a:latin typeface="微软雅黑" panose="020B0503020204020204" charset="-122"/>
              <a:ea typeface="微软雅黑" panose="020B0503020204020204"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301556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4.1.3.5 SQL</a:t>
            </a:r>
            <a:r>
              <a:rPr lang="zh-CN" altLang="en-US" dirty="0" smtClean="0">
                <a:latin typeface="微软雅黑" panose="020B0503020204020204" charset="-122"/>
                <a:ea typeface="微软雅黑" panose="020B0503020204020204" charset="-122"/>
              </a:rPr>
              <a:t>调用和会话规则</a:t>
            </a:r>
            <a:endParaRPr lang="zh-CN" altLang="en-US" dirty="0">
              <a:latin typeface="微软雅黑" panose="020B0503020204020204" charset="-122"/>
              <a:ea typeface="微软雅黑" panose="020B0503020204020204" charset="-122"/>
            </a:endParaRPr>
          </a:p>
        </p:txBody>
      </p:sp>
      <p:sp>
        <p:nvSpPr>
          <p:cNvPr id="2" name="圆角矩形 1"/>
          <p:cNvSpPr/>
          <p:nvPr/>
        </p:nvSpPr>
        <p:spPr>
          <a:xfrm>
            <a:off x="2632864" y="3342284"/>
            <a:ext cx="2349062" cy="882869"/>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调 用</a:t>
            </a:r>
            <a:endParaRPr lang="zh-CN" altLang="en-US" sz="2400" dirty="0">
              <a:solidFill>
                <a:srgbClr val="C00000"/>
              </a:solidFill>
            </a:endParaRPr>
          </a:p>
        </p:txBody>
      </p:sp>
      <p:sp>
        <p:nvSpPr>
          <p:cNvPr id="6" name="左大括号 5"/>
          <p:cNvSpPr/>
          <p:nvPr/>
        </p:nvSpPr>
        <p:spPr>
          <a:xfrm>
            <a:off x="5328767" y="2758960"/>
            <a:ext cx="542359" cy="202750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solidFill>
                  <a:srgbClr val="FF0000"/>
                </a:solidFill>
                <a:latin typeface="微软雅黑" panose="020B0503020204020204" charset="-122"/>
                <a:ea typeface="微软雅黑" panose="020B0503020204020204" charset="-122"/>
              </a:rPr>
              <a:t>调用和会话规则</a:t>
            </a:r>
            <a:endParaRPr lang="en-US" altLang="zh-CN" sz="2400" dirty="0" smtClean="0">
              <a:solidFill>
                <a:srgbClr val="FF0000"/>
              </a:solidFill>
              <a:latin typeface="微软雅黑" panose="020B0503020204020204" charset="-122"/>
              <a:ea typeface="微软雅黑" panose="020B0503020204020204"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301556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4.1.3.5 SQL</a:t>
            </a:r>
            <a:r>
              <a:rPr lang="zh-CN" altLang="en-US" dirty="0" smtClean="0">
                <a:latin typeface="微软雅黑" panose="020B0503020204020204" charset="-122"/>
                <a:ea typeface="微软雅黑" panose="020B0503020204020204" charset="-122"/>
              </a:rPr>
              <a:t>调用和会话规则</a:t>
            </a:r>
            <a:endParaRPr lang="zh-CN" altLang="en-US" dirty="0">
              <a:latin typeface="微软雅黑" panose="020B0503020204020204" charset="-122"/>
              <a:ea typeface="微软雅黑" panose="020B0503020204020204" charset="-122"/>
            </a:endParaRPr>
          </a:p>
        </p:txBody>
      </p:sp>
      <p:sp>
        <p:nvSpPr>
          <p:cNvPr id="2" name="圆角矩形 1"/>
          <p:cNvSpPr/>
          <p:nvPr/>
        </p:nvSpPr>
        <p:spPr>
          <a:xfrm>
            <a:off x="2632864" y="3342284"/>
            <a:ext cx="2349062" cy="882869"/>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调 用</a:t>
            </a:r>
            <a:endParaRPr lang="zh-CN" altLang="en-US" sz="2400" dirty="0">
              <a:solidFill>
                <a:srgbClr val="C00000"/>
              </a:solidFill>
            </a:endParaRPr>
          </a:p>
        </p:txBody>
      </p:sp>
      <p:sp>
        <p:nvSpPr>
          <p:cNvPr id="6" name="左大括号 5"/>
          <p:cNvSpPr/>
          <p:nvPr/>
        </p:nvSpPr>
        <p:spPr>
          <a:xfrm>
            <a:off x="5328767" y="2758960"/>
            <a:ext cx="542359" cy="202750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圆角矩形 11"/>
          <p:cNvSpPr/>
          <p:nvPr/>
        </p:nvSpPr>
        <p:spPr>
          <a:xfrm>
            <a:off x="6861356" y="2456537"/>
            <a:ext cx="2266901" cy="88574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例 程</a:t>
            </a:r>
            <a:endParaRPr lang="zh-CN" altLang="en-US" sz="2400" dirty="0">
              <a:solidFill>
                <a:srgbClr val="C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solidFill>
                  <a:srgbClr val="FF0000"/>
                </a:solidFill>
                <a:latin typeface="微软雅黑" panose="020B0503020204020204" charset="-122"/>
                <a:ea typeface="微软雅黑" panose="020B0503020204020204" charset="-122"/>
              </a:rPr>
              <a:t>调用和会话规则</a:t>
            </a:r>
            <a:endParaRPr lang="en-US" altLang="zh-CN" sz="2400" dirty="0" smtClean="0">
              <a:solidFill>
                <a:srgbClr val="FF0000"/>
              </a:solidFill>
              <a:latin typeface="微软雅黑" panose="020B0503020204020204" charset="-122"/>
              <a:ea typeface="微软雅黑" panose="020B0503020204020204"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301556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4.1.3.5 SQL</a:t>
            </a:r>
            <a:r>
              <a:rPr lang="zh-CN" altLang="en-US" dirty="0" smtClean="0">
                <a:latin typeface="微软雅黑" panose="020B0503020204020204" charset="-122"/>
                <a:ea typeface="微软雅黑" panose="020B0503020204020204" charset="-122"/>
              </a:rPr>
              <a:t>调用和会话规则</a:t>
            </a:r>
            <a:endParaRPr lang="zh-CN" altLang="en-US" dirty="0">
              <a:latin typeface="微软雅黑" panose="020B0503020204020204" charset="-122"/>
              <a:ea typeface="微软雅黑" panose="020B0503020204020204" charset="-122"/>
            </a:endParaRPr>
          </a:p>
        </p:txBody>
      </p:sp>
      <p:sp>
        <p:nvSpPr>
          <p:cNvPr id="2" name="圆角矩形 1"/>
          <p:cNvSpPr/>
          <p:nvPr/>
        </p:nvSpPr>
        <p:spPr>
          <a:xfrm>
            <a:off x="2632864" y="3342284"/>
            <a:ext cx="2349062" cy="882869"/>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调 用</a:t>
            </a:r>
            <a:endParaRPr lang="zh-CN" altLang="en-US" sz="2400" dirty="0">
              <a:solidFill>
                <a:srgbClr val="C00000"/>
              </a:solidFill>
            </a:endParaRPr>
          </a:p>
        </p:txBody>
      </p:sp>
      <p:sp>
        <p:nvSpPr>
          <p:cNvPr id="6" name="左大括号 5"/>
          <p:cNvSpPr/>
          <p:nvPr/>
        </p:nvSpPr>
        <p:spPr>
          <a:xfrm>
            <a:off x="5328767" y="2758960"/>
            <a:ext cx="542359" cy="202750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圆角矩形 11"/>
          <p:cNvSpPr/>
          <p:nvPr/>
        </p:nvSpPr>
        <p:spPr>
          <a:xfrm>
            <a:off x="6861356" y="2456537"/>
            <a:ext cx="2266901" cy="88574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例 程</a:t>
            </a:r>
            <a:endParaRPr lang="zh-CN" altLang="en-US" sz="2400" dirty="0">
              <a:solidFill>
                <a:srgbClr val="C00000"/>
              </a:solidFill>
            </a:endParaRPr>
          </a:p>
        </p:txBody>
      </p:sp>
      <p:sp>
        <p:nvSpPr>
          <p:cNvPr id="38" name="圆角矩形 37"/>
          <p:cNvSpPr/>
          <p:nvPr/>
        </p:nvSpPr>
        <p:spPr>
          <a:xfrm>
            <a:off x="6861355" y="4225153"/>
            <a:ext cx="2266901" cy="88574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C00000"/>
                </a:solidFill>
              </a:rPr>
              <a:t>调 用 规 则</a:t>
            </a:r>
            <a:endParaRPr lang="zh-CN" altLang="en-US" sz="2400" dirty="0">
              <a:solidFill>
                <a:srgbClr val="C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4.1 SQL</a:t>
            </a:r>
            <a:r>
              <a:rPr lang="zh-CN" altLang="en-US" sz="2800" b="1" dirty="0">
                <a:latin typeface="黑体" panose="02010609060101010101" pitchFamily="49" charset="-122"/>
                <a:ea typeface="黑体" panose="02010609060101010101" pitchFamily="49" charset="-122"/>
                <a:sym typeface="+mn-ea"/>
              </a:rPr>
              <a:t>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SQL</a:t>
            </a:r>
            <a:r>
              <a:rPr lang="zh-CN" altLang="en-US" sz="2800" b="0" dirty="0" smtClean="0">
                <a:solidFill>
                  <a:srgbClr val="FF0000"/>
                </a:solidFill>
                <a:latin typeface="黑体" panose="02010609060101010101" pitchFamily="49" charset="-122"/>
                <a:ea typeface="黑体" panose="02010609060101010101" pitchFamily="49" charset="-122"/>
                <a:sym typeface="+mn-ea"/>
              </a:rPr>
              <a:t>的组成</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SQL</a:t>
            </a:r>
            <a:r>
              <a:rPr lang="zh-CN" altLang="en-US" sz="2400" dirty="0" smtClean="0">
                <a:solidFill>
                  <a:srgbClr val="FF0000"/>
                </a:solidFill>
                <a:latin typeface="微软雅黑" panose="020B0503020204020204" charset="-122"/>
                <a:ea typeface="微软雅黑" panose="020B0503020204020204" charset="-122"/>
              </a:rPr>
              <a:t>调用和会话规则</a:t>
            </a:r>
            <a:endParaRPr lang="en-US" altLang="zh-CN" sz="2400" dirty="0" smtClean="0">
              <a:solidFill>
                <a:srgbClr val="FF0000"/>
              </a:solidFill>
              <a:latin typeface="微软雅黑" panose="020B0503020204020204" charset="-122"/>
              <a:ea typeface="微软雅黑" panose="020B0503020204020204" charset="-122"/>
            </a:endParaRPr>
          </a:p>
        </p:txBody>
      </p:sp>
      <p:grpSp>
        <p:nvGrpSpPr>
          <p:cNvPr id="8" name="组合 7"/>
          <p:cNvGrpSpPr/>
          <p:nvPr/>
        </p:nvGrpSpPr>
        <p:grpSpPr>
          <a:xfrm>
            <a:off x="0" y="1132656"/>
            <a:ext cx="563526" cy="4592689"/>
            <a:chOff x="0" y="526398"/>
            <a:chExt cx="563526" cy="4592689"/>
          </a:xfrm>
        </p:grpSpPr>
        <p:sp>
          <p:nvSpPr>
            <p:cNvPr id="9" name="矩形 8"/>
            <p:cNvSpPr/>
            <p:nvPr/>
          </p:nvSpPr>
          <p:spPr>
            <a:xfrm>
              <a:off x="0" y="526398"/>
              <a:ext cx="563526" cy="1479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什么是</a:t>
              </a:r>
              <a:r>
                <a:rPr lang="en-US" altLang="zh-CN" sz="1600" kern="900" spc="-100" dirty="0" smtClean="0">
                  <a:solidFill>
                    <a:schemeClr val="bg1"/>
                  </a:solidFill>
                  <a:latin typeface="黑体" panose="02010609060101010101" pitchFamily="49" charset="-122"/>
                  <a:ea typeface="黑体" panose="02010609060101010101" pitchFamily="49" charset="-122"/>
                </a:rPr>
                <a:t>SQL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023705"/>
              <a:ext cx="563526" cy="15432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smtClean="0">
                  <a:solidFill>
                    <a:schemeClr val="bg1"/>
                  </a:solidFill>
                  <a:latin typeface="黑体" panose="02010609060101010101" pitchFamily="49" charset="-122"/>
                  <a:ea typeface="黑体" panose="02010609060101010101" pitchFamily="49" charset="-122"/>
                </a:rPr>
                <a:t>SQL</a:t>
              </a:r>
              <a:r>
                <a:rPr lang="zh-CN" altLang="en-US" sz="1600" kern="900" spc="-100" dirty="0" smtClean="0">
                  <a:solidFill>
                    <a:schemeClr val="bg1"/>
                  </a:solidFill>
                  <a:latin typeface="黑体" panose="02010609060101010101" pitchFamily="49" charset="-122"/>
                  <a:ea typeface="黑体" panose="02010609060101010101" pitchFamily="49" charset="-122"/>
                </a:rPr>
                <a:t>的特点</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588172"/>
              <a:ext cx="563526" cy="15309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kern="900" spc="-100" dirty="0">
                  <a:solidFill>
                    <a:schemeClr val="tx1"/>
                  </a:solidFill>
                  <a:latin typeface="黑体" panose="02010609060101010101" pitchFamily="49" charset="-122"/>
                  <a:ea typeface="黑体" panose="02010609060101010101" pitchFamily="49" charset="-122"/>
                </a:rPr>
                <a:t>SQL</a:t>
              </a:r>
              <a:r>
                <a:rPr lang="zh-CN" altLang="en-US" sz="1600" kern="900" spc="-100" dirty="0" smtClean="0">
                  <a:solidFill>
                    <a:schemeClr val="tx1"/>
                  </a:solidFill>
                  <a:latin typeface="黑体" panose="02010609060101010101" pitchFamily="49" charset="-122"/>
                  <a:ea typeface="黑体" panose="02010609060101010101" pitchFamily="49" charset="-122"/>
                </a:rPr>
                <a:t>的</a:t>
              </a:r>
              <a:r>
                <a:rPr lang="zh-CN" altLang="en-US" sz="1600" kern="900" spc="-100" dirty="0">
                  <a:solidFill>
                    <a:schemeClr val="tx1"/>
                  </a:solidFill>
                  <a:latin typeface="黑体" panose="02010609060101010101" pitchFamily="49" charset="-122"/>
                  <a:ea typeface="黑体" panose="02010609060101010101" pitchFamily="49" charset="-122"/>
                </a:rPr>
                <a:t>组成</a:t>
              </a:r>
            </a:p>
          </p:txBody>
        </p:sp>
      </p:grpSp>
      <p:sp>
        <p:nvSpPr>
          <p:cNvPr id="25" name="矩形 2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879942" y="34440"/>
            <a:ext cx="1192127"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SQL</a:t>
            </a:r>
            <a:r>
              <a:rPr lang="zh-CN" altLang="en-US" dirty="0" smtClean="0">
                <a:solidFill>
                  <a:schemeClr val="bg1"/>
                </a:solidFill>
                <a:latin typeface="微软雅黑" panose="020B0503020204020204" charset="-122"/>
                <a:ea typeface="微软雅黑" panose="020B0503020204020204" charset="-122"/>
              </a:rPr>
              <a:t>概述</a:t>
            </a:r>
            <a:endParaRPr lang="zh-CN" altLang="en-US"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31" name="矩形 3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5" idx="3"/>
            <a:endCxn id="3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5" idx="3"/>
            <a:endCxn id="3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4" idx="1"/>
            <a:endCxn id="2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6115" y="174153"/>
            <a:ext cx="301556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4.1.3.5 SQL</a:t>
            </a:r>
            <a:r>
              <a:rPr lang="zh-CN" altLang="en-US" dirty="0" smtClean="0">
                <a:latin typeface="微软雅黑" panose="020B0503020204020204" charset="-122"/>
                <a:ea typeface="微软雅黑" panose="020B0503020204020204" charset="-122"/>
              </a:rPr>
              <a:t>调用和会话规则</a:t>
            </a:r>
            <a:endParaRPr lang="zh-CN" altLang="en-US" dirty="0">
              <a:latin typeface="微软雅黑" panose="020B0503020204020204" charset="-122"/>
              <a:ea typeface="微软雅黑" panose="020B0503020204020204" charset="-122"/>
            </a:endParaRPr>
          </a:p>
        </p:txBody>
      </p:sp>
      <p:sp>
        <p:nvSpPr>
          <p:cNvPr id="2" name="圆角矩形 1"/>
          <p:cNvSpPr/>
          <p:nvPr/>
        </p:nvSpPr>
        <p:spPr>
          <a:xfrm>
            <a:off x="2632864" y="3342284"/>
            <a:ext cx="2349062" cy="882869"/>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调 用</a:t>
            </a:r>
            <a:endParaRPr lang="zh-CN" altLang="en-US" sz="2400" dirty="0">
              <a:solidFill>
                <a:srgbClr val="C00000"/>
              </a:solidFill>
            </a:endParaRPr>
          </a:p>
        </p:txBody>
      </p:sp>
      <p:sp>
        <p:nvSpPr>
          <p:cNvPr id="6" name="左大括号 5"/>
          <p:cNvSpPr/>
          <p:nvPr/>
        </p:nvSpPr>
        <p:spPr>
          <a:xfrm>
            <a:off x="5328767" y="2758960"/>
            <a:ext cx="542359" cy="202750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圆角矩形 11"/>
          <p:cNvSpPr/>
          <p:nvPr/>
        </p:nvSpPr>
        <p:spPr>
          <a:xfrm>
            <a:off x="6861356" y="2456537"/>
            <a:ext cx="2266901" cy="88574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C00000"/>
                </a:solidFill>
              </a:rPr>
              <a:t>SQL </a:t>
            </a:r>
            <a:r>
              <a:rPr lang="zh-CN" altLang="en-US" sz="2400" dirty="0" smtClean="0">
                <a:solidFill>
                  <a:srgbClr val="C00000"/>
                </a:solidFill>
              </a:rPr>
              <a:t>例 程</a:t>
            </a:r>
            <a:endParaRPr lang="zh-CN" altLang="en-US" sz="2400" dirty="0">
              <a:solidFill>
                <a:srgbClr val="C00000"/>
              </a:solidFill>
            </a:endParaRPr>
          </a:p>
        </p:txBody>
      </p:sp>
      <p:sp>
        <p:nvSpPr>
          <p:cNvPr id="38" name="圆角矩形 37"/>
          <p:cNvSpPr/>
          <p:nvPr/>
        </p:nvSpPr>
        <p:spPr>
          <a:xfrm>
            <a:off x="6861355" y="4225153"/>
            <a:ext cx="2266901" cy="885747"/>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C00000"/>
                </a:solidFill>
              </a:rPr>
              <a:t>调 用 规 则</a:t>
            </a:r>
            <a:endParaRPr lang="zh-CN" altLang="en-US" sz="2400" dirty="0">
              <a:solidFill>
                <a:srgbClr val="C00000"/>
              </a:solidFill>
            </a:endParaRPr>
          </a:p>
        </p:txBody>
      </p:sp>
      <p:sp>
        <p:nvSpPr>
          <p:cNvPr id="13" name="TextBox 12"/>
          <p:cNvSpPr txBox="1"/>
          <p:nvPr/>
        </p:nvSpPr>
        <p:spPr>
          <a:xfrm>
            <a:off x="1740818" y="5525290"/>
            <a:ext cx="9110186" cy="400110"/>
          </a:xfrm>
          <a:prstGeom prst="rect">
            <a:avLst/>
          </a:prstGeom>
          <a:noFill/>
        </p:spPr>
        <p:txBody>
          <a:bodyPr wrap="none" rtlCol="0">
            <a:spAutoFit/>
          </a:bodyPr>
          <a:lstStyle/>
          <a:p>
            <a:r>
              <a:rPr lang="zh-CN" altLang="en-US" sz="2000" dirty="0" smtClean="0">
                <a:latin typeface="微软雅黑" panose="020B0503020204020204" charset="-122"/>
                <a:ea typeface="微软雅黑" panose="020B0503020204020204" charset="-122"/>
              </a:rPr>
              <a:t>以便提高</a:t>
            </a:r>
            <a:r>
              <a:rPr lang="en-US" altLang="zh-CN" sz="2000" dirty="0" smtClean="0">
                <a:latin typeface="微软雅黑" panose="020B0503020204020204" charset="-122"/>
                <a:ea typeface="微软雅黑" panose="020B0503020204020204" charset="-122"/>
              </a:rPr>
              <a:t>SQL</a:t>
            </a:r>
            <a:r>
              <a:rPr lang="zh-CN" altLang="en-US" sz="2000" dirty="0" smtClean="0">
                <a:latin typeface="微软雅黑" panose="020B0503020204020204" charset="-122"/>
                <a:ea typeface="微软雅黑" panose="020B0503020204020204" charset="-122"/>
              </a:rPr>
              <a:t>的灵活性、有效性、共享性以及使</a:t>
            </a:r>
            <a:r>
              <a:rPr lang="en-US" altLang="zh-CN" sz="2000" dirty="0" smtClean="0">
                <a:latin typeface="微软雅黑" panose="020B0503020204020204" charset="-122"/>
                <a:ea typeface="微软雅黑" panose="020B0503020204020204" charset="-122"/>
              </a:rPr>
              <a:t>SQL</a:t>
            </a:r>
            <a:r>
              <a:rPr lang="zh-CN" altLang="en-US" sz="2000" dirty="0" smtClean="0">
                <a:latin typeface="微软雅黑" panose="020B0503020204020204" charset="-122"/>
                <a:ea typeface="微软雅黑" panose="020B0503020204020204" charset="-122"/>
              </a:rPr>
              <a:t>具有更多的高级语言的特征</a:t>
            </a:r>
            <a:endParaRPr lang="zh-CN" altLang="en-US"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SQL</a:t>
            </a:r>
            <a:r>
              <a:rPr lang="zh-CN" altLang="en-US" sz="2400" b="0" dirty="0">
                <a:solidFill>
                  <a:schemeClr val="tx1"/>
                </a:solidFill>
                <a:latin typeface="黑体" panose="02010609060101010101" pitchFamily="49" charset="-122"/>
                <a:ea typeface="黑体" panose="02010609060101010101" pitchFamily="49" charset="-122"/>
              </a:rPr>
              <a:t>又称为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结构化定义</a:t>
            </a:r>
            <a:r>
              <a:rPr lang="zh-CN" altLang="en-US" sz="2400" b="0" dirty="0" smtClean="0">
                <a:solidFill>
                  <a:schemeClr val="tx1"/>
                </a:solidFill>
                <a:latin typeface="黑体" panose="02010609060101010101" pitchFamily="49" charset="-122"/>
                <a:ea typeface="黑体" panose="02010609060101010101" pitchFamily="49" charset="-122"/>
              </a:rPr>
              <a:t>语言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结构化</a:t>
            </a:r>
            <a:r>
              <a:rPr lang="zh-CN" altLang="en-US" sz="2400" b="0" dirty="0" smtClean="0">
                <a:solidFill>
                  <a:schemeClr val="tx1"/>
                </a:solidFill>
                <a:latin typeface="黑体" panose="02010609060101010101" pitchFamily="49" charset="-122"/>
                <a:ea typeface="黑体" panose="02010609060101010101" pitchFamily="49" charset="-122"/>
              </a:rPr>
              <a:t>控制语言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结构化</a:t>
            </a:r>
            <a:r>
              <a:rPr lang="zh-CN" altLang="en-US" sz="2400" b="0" dirty="0" smtClean="0">
                <a:solidFill>
                  <a:schemeClr val="tx1"/>
                </a:solidFill>
                <a:latin typeface="黑体" panose="02010609060101010101" pitchFamily="49" charset="-122"/>
                <a:ea typeface="黑体" panose="02010609060101010101" pitchFamily="49" charset="-122"/>
              </a:rPr>
              <a:t>查询语言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结构化操纵语言</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SQL</a:t>
            </a:r>
            <a:r>
              <a:rPr lang="zh-CN" altLang="en-US" sz="2400" b="0" dirty="0">
                <a:solidFill>
                  <a:schemeClr val="tx1"/>
                </a:solidFill>
                <a:latin typeface="黑体" panose="02010609060101010101" pitchFamily="49" charset="-122"/>
                <a:ea typeface="黑体" panose="02010609060101010101" pitchFamily="49" charset="-122"/>
              </a:rPr>
              <a:t>又称为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结构化定义</a:t>
            </a:r>
            <a:r>
              <a:rPr lang="zh-CN" altLang="en-US" sz="2400" b="0" dirty="0" smtClean="0">
                <a:solidFill>
                  <a:schemeClr val="tx1"/>
                </a:solidFill>
                <a:latin typeface="黑体" panose="02010609060101010101" pitchFamily="49" charset="-122"/>
                <a:ea typeface="黑体" panose="02010609060101010101" pitchFamily="49" charset="-122"/>
              </a:rPr>
              <a:t>语言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结构化</a:t>
            </a:r>
            <a:r>
              <a:rPr lang="zh-CN" altLang="en-US" sz="2400" b="0" dirty="0" smtClean="0">
                <a:solidFill>
                  <a:schemeClr val="tx1"/>
                </a:solidFill>
                <a:latin typeface="黑体" panose="02010609060101010101" pitchFamily="49" charset="-122"/>
                <a:ea typeface="黑体" panose="02010609060101010101" pitchFamily="49" charset="-122"/>
              </a:rPr>
              <a:t>控制语言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结构化</a:t>
            </a:r>
            <a:r>
              <a:rPr lang="zh-CN" altLang="en-US" sz="2400" b="0" dirty="0" smtClean="0">
                <a:solidFill>
                  <a:srgbClr val="FF0000"/>
                </a:solidFill>
                <a:latin typeface="黑体" panose="02010609060101010101" pitchFamily="49" charset="-122"/>
                <a:ea typeface="黑体" panose="02010609060101010101" pitchFamily="49" charset="-122"/>
              </a:rPr>
              <a:t>查询语言</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结构化操纵语言</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3.3 </a:t>
            </a:r>
            <a:r>
              <a:rPr lang="zh-CN" altLang="en-US" sz="2800" b="1" dirty="0" smtClean="0">
                <a:latin typeface="黑体" panose="02010609060101010101" pitchFamily="49" charset="-122"/>
                <a:ea typeface="黑体" panose="02010609060101010101" pitchFamily="49" charset="-122"/>
                <a:sym typeface="+mn-ea"/>
              </a:rPr>
              <a:t>关系数据库设计方法</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3" y="2341045"/>
            <a:ext cx="88392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数据定义语言包括的主要</a:t>
            </a:r>
            <a:r>
              <a:rPr lang="en-US" altLang="zh-CN" sz="2400" b="0" dirty="0" smtClean="0">
                <a:solidFill>
                  <a:schemeClr val="tx1"/>
                </a:solidFill>
                <a:latin typeface="黑体" panose="02010609060101010101" pitchFamily="49" charset="-122"/>
                <a:ea typeface="黑体" panose="02010609060101010101" pitchFamily="49" charset="-122"/>
              </a:rPr>
              <a:t>SQL</a:t>
            </a:r>
            <a:r>
              <a:rPr lang="zh-CN" altLang="en-US" sz="2400" b="0" dirty="0" smtClean="0">
                <a:solidFill>
                  <a:schemeClr val="tx1"/>
                </a:solidFill>
                <a:latin typeface="黑体" panose="02010609060101010101" pitchFamily="49" charset="-122"/>
                <a:ea typeface="黑体" panose="02010609060101010101" pitchFamily="49" charset="-122"/>
              </a:rPr>
              <a:t>语句有</a:t>
            </a:r>
            <a:r>
              <a:rPr lang="en-US" altLang="zh-CN" sz="2400" b="0" dirty="0" smtClean="0">
                <a:solidFill>
                  <a:schemeClr val="tx1"/>
                </a:solidFill>
                <a:latin typeface="黑体" panose="02010609060101010101" pitchFamily="49" charset="-122"/>
                <a:ea typeface="黑体" panose="02010609060101010101" pitchFamily="49" charset="-122"/>
              </a:rPr>
              <a:t>CREATE</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chemeClr val="tx1"/>
                </a:solidFill>
                <a:latin typeface="黑体" panose="02010609060101010101" pitchFamily="49" charset="-122"/>
                <a:ea typeface="黑体" panose="02010609060101010101" pitchFamily="49" charset="-122"/>
              </a:rPr>
              <a:t>ALTER</a:t>
            </a:r>
            <a:r>
              <a:rPr lang="zh-CN" altLang="en-US" sz="2400" b="0" dirty="0" smtClean="0">
                <a:solidFill>
                  <a:schemeClr val="tx1"/>
                </a:solidFill>
                <a:latin typeface="黑体" panose="02010609060101010101" pitchFamily="49" charset="-122"/>
                <a:ea typeface="黑体" panose="02010609060101010101" pitchFamily="49" charset="-122"/>
              </a:rPr>
              <a:t>和（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数据定义语言包括的主要</a:t>
            </a:r>
            <a:r>
              <a:rPr lang="en-US" altLang="zh-CN" sz="2400" b="0" dirty="0" smtClean="0">
                <a:solidFill>
                  <a:schemeClr val="tx1"/>
                </a:solidFill>
                <a:latin typeface="黑体" panose="02010609060101010101" pitchFamily="49" charset="-122"/>
                <a:ea typeface="黑体" panose="02010609060101010101" pitchFamily="49" charset="-122"/>
              </a:rPr>
              <a:t>SQL</a:t>
            </a:r>
            <a:r>
              <a:rPr lang="zh-CN" altLang="en-US" sz="2400" b="0" dirty="0" smtClean="0">
                <a:solidFill>
                  <a:schemeClr val="tx1"/>
                </a:solidFill>
                <a:latin typeface="黑体" panose="02010609060101010101" pitchFamily="49" charset="-122"/>
                <a:ea typeface="黑体" panose="02010609060101010101" pitchFamily="49" charset="-122"/>
              </a:rPr>
              <a:t>语句有</a:t>
            </a:r>
            <a:r>
              <a:rPr lang="en-US" altLang="zh-CN" sz="2400" b="0" dirty="0" smtClean="0">
                <a:solidFill>
                  <a:schemeClr val="tx1"/>
                </a:solidFill>
                <a:latin typeface="黑体" panose="02010609060101010101" pitchFamily="49" charset="-122"/>
                <a:ea typeface="黑体" panose="02010609060101010101" pitchFamily="49" charset="-122"/>
              </a:rPr>
              <a:t>CREATE</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chemeClr val="tx1"/>
                </a:solidFill>
                <a:latin typeface="黑体" panose="02010609060101010101" pitchFamily="49" charset="-122"/>
                <a:ea typeface="黑体" panose="02010609060101010101" pitchFamily="49" charset="-122"/>
              </a:rPr>
              <a:t>ALTER</a:t>
            </a:r>
            <a:r>
              <a:rPr lang="zh-CN" altLang="en-US" sz="2400" b="0" dirty="0" smtClean="0">
                <a:solidFill>
                  <a:schemeClr val="tx1"/>
                </a:solidFill>
                <a:latin typeface="黑体" panose="02010609060101010101" pitchFamily="49" charset="-122"/>
                <a:ea typeface="黑体" panose="02010609060101010101" pitchFamily="49" charset="-122"/>
              </a:rPr>
              <a:t>和（    </a:t>
            </a:r>
            <a:r>
              <a:rPr lang="en-US" altLang="zh-CN" sz="2400" b="0" dirty="0" smtClean="0">
                <a:solidFill>
                  <a:srgbClr val="FF0000"/>
                </a:solidFill>
                <a:latin typeface="黑体" panose="02010609060101010101" pitchFamily="49" charset="-122"/>
                <a:ea typeface="黑体" panose="02010609060101010101" pitchFamily="49" charset="-122"/>
              </a:rPr>
              <a:t>DROP</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用于从表或视图中检索数据的语句是（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A:SELECT</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B:INSERT</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C:UPDATE</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D:DELETE</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用于从表或视图中检索数据的语句是（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A:SELECT</a:t>
            </a:r>
            <a:r>
              <a:rPr lang="zh-CN" altLang="en-US" sz="2400" b="0" dirty="0" smtClean="0">
                <a:solidFill>
                  <a:srgbClr val="FF0000"/>
                </a:solidFill>
                <a:latin typeface="黑体" panose="02010609060101010101" pitchFamily="49" charset="-122"/>
                <a:ea typeface="黑体" panose="02010609060101010101" pitchFamily="49" charset="-122"/>
              </a:rPr>
              <a:t>语句</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B:INSERT</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C:UPDATE</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D:DELETE</a:t>
            </a:r>
            <a:r>
              <a:rPr lang="zh-CN" altLang="en-US" sz="2400" b="0" dirty="0" smtClean="0">
                <a:solidFill>
                  <a:schemeClr val="tx1"/>
                </a:solidFill>
                <a:latin typeface="黑体" panose="02010609060101010101" pitchFamily="49" charset="-122"/>
                <a:ea typeface="黑体" panose="02010609060101010101" pitchFamily="49" charset="-122"/>
              </a:rPr>
              <a:t>语句</a:t>
            </a:r>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4.2 MySQL</a:t>
            </a:r>
            <a:r>
              <a:rPr lang="zh-CN" altLang="en-US" sz="2800" b="1" dirty="0" smtClean="0">
                <a:latin typeface="黑体" panose="02010609060101010101" pitchFamily="49" charset="-122"/>
                <a:ea typeface="黑体" panose="02010609060101010101" pitchFamily="49" charset="-122"/>
                <a:sym typeface="+mn-ea"/>
              </a:rPr>
              <a:t>预备知识</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2457672"/>
            <a:ext cx="771525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使用基础</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9" name="组合 8"/>
          <p:cNvGrpSpPr/>
          <p:nvPr/>
        </p:nvGrpSpPr>
        <p:grpSpPr>
          <a:xfrm>
            <a:off x="0" y="238000"/>
            <a:ext cx="563526" cy="6382001"/>
            <a:chOff x="0" y="0"/>
            <a:chExt cx="563526" cy="6382001"/>
          </a:xfrm>
        </p:grpSpPr>
        <p:sp>
          <p:nvSpPr>
            <p:cNvPr id="23" name="矩形 22"/>
            <p:cNvSpPr/>
            <p:nvPr/>
          </p:nvSpPr>
          <p:spPr>
            <a:xfrm>
              <a:off x="0" y="0"/>
              <a:ext cx="563526" cy="190825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0" y="192845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TextBox 12"/>
          <p:cNvSpPr txBox="1"/>
          <p:nvPr/>
        </p:nvSpPr>
        <p:spPr>
          <a:xfrm>
            <a:off x="3686061" y="2553825"/>
            <a:ext cx="5219699" cy="523220"/>
          </a:xfrm>
          <a:prstGeom prst="rect">
            <a:avLst/>
          </a:prstGeom>
          <a:noFill/>
        </p:spPr>
        <p:txBody>
          <a:bodyPr wrap="none" rtlCol="0">
            <a:spAutoFit/>
          </a:bodyPr>
          <a:lstStyle/>
          <a:p>
            <a:r>
              <a:rPr lang="zh-CN" altLang="en-US" sz="2800" dirty="0" smtClean="0"/>
              <a:t>关系数据库管理系统</a:t>
            </a:r>
            <a:r>
              <a:rPr lang="zh-CN" altLang="en-US" sz="2800" dirty="0" smtClean="0">
                <a:solidFill>
                  <a:srgbClr val="FF0000"/>
                </a:solidFill>
              </a:rPr>
              <a:t>（</a:t>
            </a:r>
            <a:r>
              <a:rPr lang="en-US" altLang="zh-CN" sz="2800" dirty="0" smtClean="0">
                <a:solidFill>
                  <a:srgbClr val="FF0000"/>
                </a:solidFill>
              </a:rPr>
              <a:t>RDBMS</a:t>
            </a:r>
            <a:r>
              <a:rPr lang="zh-CN" altLang="en-US" sz="2800" dirty="0" smtClean="0">
                <a:solidFill>
                  <a:srgbClr val="FF0000"/>
                </a:solidFill>
              </a:rPr>
              <a:t>）</a:t>
            </a:r>
            <a:endParaRPr lang="zh-CN" altLang="en-US" sz="2800" dirty="0">
              <a:solidFill>
                <a:srgbClr val="FF0000"/>
              </a:solidFill>
            </a:endParaRPr>
          </a:p>
        </p:txBody>
      </p:sp>
      <p:sp>
        <p:nvSpPr>
          <p:cNvPr id="5" name="TextBox 4"/>
          <p:cNvSpPr txBox="1"/>
          <p:nvPr/>
        </p:nvSpPr>
        <p:spPr>
          <a:xfrm>
            <a:off x="2096814" y="4385111"/>
            <a:ext cx="8986345" cy="584775"/>
          </a:xfrm>
          <a:prstGeom prst="rect">
            <a:avLst/>
          </a:prstGeom>
          <a:noFill/>
        </p:spPr>
        <p:txBody>
          <a:bodyPr wrap="square" rtlCol="0">
            <a:spAutoFit/>
          </a:bodyPr>
          <a:lstStyle/>
          <a:p>
            <a:r>
              <a:rPr lang="zh-CN" altLang="en-US" sz="3200" dirty="0" smtClean="0"/>
              <a:t>优点：体积小、速度快、开放源代码、遵循</a:t>
            </a:r>
            <a:r>
              <a:rPr lang="en-US" altLang="zh-CN" sz="3200" dirty="0" smtClean="0"/>
              <a:t>GPL</a:t>
            </a:r>
            <a:endParaRPr lang="zh-CN" altLang="en-US" sz="3200" dirty="0"/>
          </a:p>
        </p:txBody>
      </p:sp>
      <p:sp>
        <p:nvSpPr>
          <p:cNvPr id="10" name="矩形 9"/>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5" idx="1"/>
            <a:endCxn id="10"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6" idx="1"/>
            <a:endCxn id="10"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0"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17" name="矩形 16"/>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0" idx="3"/>
            <a:endCxn id="18"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0" idx="3"/>
            <a:endCxn id="19"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0" idx="1"/>
            <a:endCxn id="10"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80166"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4.2.1 MySQL</a:t>
            </a:r>
            <a:r>
              <a:rPr lang="zh-CN" altLang="en-US" dirty="0" smtClean="0">
                <a:latin typeface="微软雅黑" panose="020B0503020204020204" charset="-122"/>
                <a:ea typeface="微软雅黑" panose="020B0503020204020204" charset="-122"/>
              </a:rPr>
              <a:t>使用基础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使用基础</a:t>
            </a:r>
            <a:r>
              <a:rPr lang="zh-CN" altLang="en-US" sz="2800" b="0" dirty="0" smtClean="0">
                <a:solidFill>
                  <a:schemeClr val="tx1"/>
                </a:solidFill>
                <a:latin typeface="黑体" panose="02010609060101010101" pitchFamily="49" charset="-122"/>
                <a:ea typeface="黑体" panose="02010609060101010101" pitchFamily="49" charset="-122"/>
                <a:sym typeface="+mn-ea"/>
              </a:rPr>
              <a:t>（选择）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3036488" y="2772014"/>
            <a:ext cx="2434856" cy="1015663"/>
          </a:xfrm>
          <a:prstGeom prst="rect">
            <a:avLst/>
          </a:prstGeom>
          <a:noFill/>
        </p:spPr>
        <p:txBody>
          <a:bodyPr wrap="square" rtlCol="0">
            <a:spAutoFit/>
          </a:bodyPr>
          <a:lstStyle/>
          <a:p>
            <a:pPr algn="r"/>
            <a:r>
              <a:rPr lang="en-US" altLang="zh-CN" sz="6000" dirty="0" smtClean="0"/>
              <a:t>LAMP</a:t>
            </a:r>
            <a:endParaRPr lang="zh-CN" altLang="en-US" sz="6000" dirty="0"/>
          </a:p>
        </p:txBody>
      </p:sp>
      <p:sp>
        <p:nvSpPr>
          <p:cNvPr id="6" name="TextBox 5"/>
          <p:cNvSpPr txBox="1"/>
          <p:nvPr/>
        </p:nvSpPr>
        <p:spPr>
          <a:xfrm>
            <a:off x="3036488" y="4508663"/>
            <a:ext cx="2434856" cy="1015663"/>
          </a:xfrm>
          <a:prstGeom prst="rect">
            <a:avLst/>
          </a:prstGeom>
          <a:noFill/>
        </p:spPr>
        <p:txBody>
          <a:bodyPr wrap="square" rtlCol="0">
            <a:spAutoFit/>
          </a:bodyPr>
          <a:lstStyle/>
          <a:p>
            <a:pPr algn="r"/>
            <a:r>
              <a:rPr lang="en-US" altLang="zh-CN" sz="6000" dirty="0" smtClean="0"/>
              <a:t>WAMP</a:t>
            </a:r>
            <a:endParaRPr lang="zh-CN" altLang="en-US" sz="6000" dirty="0"/>
          </a:p>
        </p:txBody>
      </p:sp>
      <p:cxnSp>
        <p:nvCxnSpPr>
          <p:cNvPr id="8" name="直接连接符 7"/>
          <p:cNvCxnSpPr/>
          <p:nvPr/>
        </p:nvCxnSpPr>
        <p:spPr>
          <a:xfrm>
            <a:off x="3642543" y="2612526"/>
            <a:ext cx="1" cy="318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59771" y="2150861"/>
            <a:ext cx="1600200" cy="461665"/>
          </a:xfrm>
          <a:prstGeom prst="rect">
            <a:avLst/>
          </a:prstGeom>
          <a:noFill/>
        </p:spPr>
        <p:txBody>
          <a:bodyPr wrap="square" rtlCol="0">
            <a:spAutoFit/>
          </a:bodyPr>
          <a:lstStyle/>
          <a:p>
            <a:r>
              <a:rPr lang="en-US" altLang="zh-CN" sz="2400" dirty="0" smtClean="0"/>
              <a:t>Linux</a:t>
            </a:r>
            <a:endParaRPr lang="zh-CN" altLang="en-US" sz="2400" dirty="0"/>
          </a:p>
        </p:txBody>
      </p:sp>
      <p:cxnSp>
        <p:nvCxnSpPr>
          <p:cNvPr id="12" name="直接连接符 11"/>
          <p:cNvCxnSpPr/>
          <p:nvPr/>
        </p:nvCxnSpPr>
        <p:spPr>
          <a:xfrm>
            <a:off x="4662384" y="3606921"/>
            <a:ext cx="1" cy="318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62383" y="4391707"/>
            <a:ext cx="1" cy="318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03557" y="5332932"/>
            <a:ext cx="1" cy="318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23954" y="5633725"/>
            <a:ext cx="1600200" cy="461665"/>
          </a:xfrm>
          <a:prstGeom prst="rect">
            <a:avLst/>
          </a:prstGeom>
          <a:noFill/>
        </p:spPr>
        <p:txBody>
          <a:bodyPr wrap="square" rtlCol="0">
            <a:spAutoFit/>
          </a:bodyPr>
          <a:lstStyle/>
          <a:p>
            <a:r>
              <a:rPr lang="en-US" altLang="zh-CN" sz="2400" dirty="0" smtClean="0"/>
              <a:t>Windows</a:t>
            </a:r>
            <a:endParaRPr lang="zh-CN" altLang="en-US" sz="2400" dirty="0"/>
          </a:p>
        </p:txBody>
      </p:sp>
      <p:sp>
        <p:nvSpPr>
          <p:cNvPr id="19" name="TextBox 18"/>
          <p:cNvSpPr txBox="1"/>
          <p:nvPr/>
        </p:nvSpPr>
        <p:spPr>
          <a:xfrm>
            <a:off x="4094159" y="3903711"/>
            <a:ext cx="1600200" cy="461665"/>
          </a:xfrm>
          <a:prstGeom prst="rect">
            <a:avLst/>
          </a:prstGeom>
          <a:noFill/>
        </p:spPr>
        <p:txBody>
          <a:bodyPr wrap="square" rtlCol="0">
            <a:spAutoFit/>
          </a:bodyPr>
          <a:lstStyle/>
          <a:p>
            <a:r>
              <a:rPr lang="en-US" altLang="zh-CN" sz="2400" dirty="0" smtClean="0">
                <a:solidFill>
                  <a:srgbClr val="FF0000"/>
                </a:solidFill>
              </a:rPr>
              <a:t>MySQL</a:t>
            </a:r>
            <a:endParaRPr lang="zh-CN" altLang="en-US" sz="2400" dirty="0">
              <a:solidFill>
                <a:srgbClr val="FF0000"/>
              </a:solidFill>
            </a:endParaRPr>
          </a:p>
        </p:txBody>
      </p:sp>
      <p:cxnSp>
        <p:nvCxnSpPr>
          <p:cNvPr id="20" name="直接连接符 19"/>
          <p:cNvCxnSpPr/>
          <p:nvPr/>
        </p:nvCxnSpPr>
        <p:spPr>
          <a:xfrm>
            <a:off x="5326912" y="3359888"/>
            <a:ext cx="761120" cy="7746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326912" y="4134543"/>
            <a:ext cx="761120" cy="8819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1684" y="3903710"/>
            <a:ext cx="3106747" cy="461665"/>
          </a:xfrm>
          <a:prstGeom prst="rect">
            <a:avLst/>
          </a:prstGeom>
          <a:noFill/>
        </p:spPr>
        <p:txBody>
          <a:bodyPr wrap="square" rtlCol="0">
            <a:spAutoFit/>
          </a:bodyPr>
          <a:lstStyle/>
          <a:p>
            <a:r>
              <a:rPr lang="en-US" altLang="zh-CN" sz="2400" dirty="0" smtClean="0">
                <a:solidFill>
                  <a:srgbClr val="FF0000"/>
                </a:solidFill>
              </a:rPr>
              <a:t>PHP</a:t>
            </a:r>
            <a:r>
              <a:rPr lang="zh-CN" altLang="en-US" sz="2400" dirty="0" smtClean="0"/>
              <a:t>、</a:t>
            </a:r>
            <a:r>
              <a:rPr lang="en-US" altLang="zh-CN" sz="2400" dirty="0" smtClean="0"/>
              <a:t>Perl</a:t>
            </a:r>
            <a:r>
              <a:rPr lang="zh-CN" altLang="en-US" sz="2400" dirty="0" smtClean="0"/>
              <a:t>、</a:t>
            </a:r>
            <a:r>
              <a:rPr lang="en-US" altLang="zh-CN" sz="2400" dirty="0" smtClean="0"/>
              <a:t>Python</a:t>
            </a:r>
            <a:endParaRPr lang="zh-CN" altLang="en-US" sz="2400" dirty="0"/>
          </a:p>
        </p:txBody>
      </p:sp>
      <p:grpSp>
        <p:nvGrpSpPr>
          <p:cNvPr id="9" name="组合 8"/>
          <p:cNvGrpSpPr/>
          <p:nvPr/>
        </p:nvGrpSpPr>
        <p:grpSpPr>
          <a:xfrm>
            <a:off x="0" y="238000"/>
            <a:ext cx="563526" cy="6382001"/>
            <a:chOff x="0" y="0"/>
            <a:chExt cx="563526" cy="6382001"/>
          </a:xfrm>
        </p:grpSpPr>
        <p:sp>
          <p:nvSpPr>
            <p:cNvPr id="23" name="矩形 22"/>
            <p:cNvSpPr/>
            <p:nvPr/>
          </p:nvSpPr>
          <p:spPr>
            <a:xfrm>
              <a:off x="0" y="0"/>
              <a:ext cx="563526" cy="190825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0" y="192845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cxnSp>
        <p:nvCxnSpPr>
          <p:cNvPr id="25" name="直接连接符 24"/>
          <p:cNvCxnSpPr/>
          <p:nvPr/>
        </p:nvCxnSpPr>
        <p:spPr>
          <a:xfrm flipH="1">
            <a:off x="2632841" y="3628189"/>
            <a:ext cx="1427029" cy="318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632841" y="3947165"/>
            <a:ext cx="1427030" cy="763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52918" y="3699917"/>
            <a:ext cx="1332187" cy="461665"/>
          </a:xfrm>
          <a:prstGeom prst="rect">
            <a:avLst/>
          </a:prstGeom>
          <a:noFill/>
        </p:spPr>
        <p:txBody>
          <a:bodyPr wrap="square" rtlCol="0">
            <a:spAutoFit/>
          </a:bodyPr>
          <a:lstStyle/>
          <a:p>
            <a:r>
              <a:rPr lang="en-US" altLang="zh-CN" sz="2400" dirty="0"/>
              <a:t>Apache</a:t>
            </a:r>
            <a:endParaRPr lang="zh-CN" altLang="en-US" sz="2400" dirty="0"/>
          </a:p>
        </p:txBody>
      </p:sp>
      <p:sp>
        <p:nvSpPr>
          <p:cNvPr id="27" name="矩形 26"/>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30" name="肘形连接符 29"/>
          <p:cNvCxnSpPr>
            <a:stCxn id="33" idx="1"/>
            <a:endCxn id="27"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34" idx="1"/>
            <a:endCxn id="27"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35" idx="1"/>
            <a:endCxn id="27"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35" name="矩形 34"/>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36" name="矩形 35"/>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37" name="矩形 36"/>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38" name="矩形 37"/>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39" name="肘形连接符 38"/>
          <p:cNvCxnSpPr>
            <a:stCxn id="27" idx="3"/>
            <a:endCxn id="36"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7" idx="3"/>
            <a:endCxn id="37"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38" idx="1"/>
            <a:endCxn id="27"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76115" y="174153"/>
            <a:ext cx="2480166"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4.2.1 MySQL</a:t>
            </a:r>
            <a:r>
              <a:rPr lang="zh-CN" altLang="en-US" dirty="0" smtClean="0">
                <a:latin typeface="微软雅黑" panose="020B0503020204020204" charset="-122"/>
                <a:ea typeface="微软雅黑" panose="020B0503020204020204" charset="-122"/>
              </a:rPr>
              <a:t>使用基础</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8" grpId="0"/>
      <p:bldP spid="19" grpId="0"/>
      <p:bldP spid="26"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endParaRPr lang="en-US" altLang="zh-CN" sz="2800" b="0" dirty="0" smtClean="0">
              <a:solidFill>
                <a:srgbClr val="FF0000"/>
              </a:solidFill>
              <a:latin typeface="黑体" panose="02010609060101010101" pitchFamily="49" charset="-122"/>
              <a:ea typeface="黑体" panose="02010609060101010101" pitchFamily="49" charset="-122"/>
              <a:sym typeface="+mn-ea"/>
            </a:endParaRPr>
          </a:p>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综合基础）</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7" name="TextBox 6"/>
          <p:cNvSpPr txBox="1"/>
          <p:nvPr/>
        </p:nvSpPr>
        <p:spPr>
          <a:xfrm>
            <a:off x="987436" y="5265682"/>
            <a:ext cx="11088933" cy="461665"/>
          </a:xfrm>
          <a:prstGeom prst="rect">
            <a:avLst/>
          </a:prstGeom>
          <a:noFill/>
        </p:spPr>
        <p:txBody>
          <a:bodyPr wrap="none" rtlCol="0">
            <a:spAutoFit/>
          </a:bodyPr>
          <a:lstStyle/>
          <a:p>
            <a:r>
              <a:rPr lang="zh-CN" altLang="en-US" sz="2400" dirty="0" smtClean="0"/>
              <a:t>用单引号或双引号括起来的字符序列，分为</a:t>
            </a:r>
            <a:r>
              <a:rPr lang="en-US" altLang="zh-CN" sz="2400" dirty="0" smtClean="0"/>
              <a:t>ASCII</a:t>
            </a:r>
            <a:r>
              <a:rPr lang="zh-CN" altLang="en-US" sz="2400" dirty="0" smtClean="0"/>
              <a:t>字符串常量和</a:t>
            </a:r>
            <a:r>
              <a:rPr lang="en-US" altLang="zh-CN" sz="2400" dirty="0" smtClean="0"/>
              <a:t>Unicode</a:t>
            </a:r>
            <a:r>
              <a:rPr lang="zh-CN" altLang="en-US" sz="2400" dirty="0" smtClean="0"/>
              <a:t>字符串常量</a:t>
            </a:r>
            <a:endParaRPr lang="zh-CN" altLang="en-US" sz="2400" dirty="0"/>
          </a:p>
        </p:txBody>
      </p:sp>
      <p:sp>
        <p:nvSpPr>
          <p:cNvPr id="14" name="TextBox 13"/>
          <p:cNvSpPr txBox="1"/>
          <p:nvPr/>
        </p:nvSpPr>
        <p:spPr>
          <a:xfrm>
            <a:off x="2191235" y="2243250"/>
            <a:ext cx="2954655" cy="461665"/>
          </a:xfrm>
          <a:prstGeom prst="rect">
            <a:avLst/>
          </a:prstGeom>
          <a:noFill/>
        </p:spPr>
        <p:txBody>
          <a:bodyPr wrap="none" rtlCol="0">
            <a:spAutoFit/>
          </a:bodyPr>
          <a:lstStyle/>
          <a:p>
            <a:r>
              <a:rPr lang="zh-CN" altLang="en-US" sz="2400" dirty="0" smtClean="0"/>
              <a:t>也称字面值或标量值</a:t>
            </a:r>
            <a:endParaRPr lang="zh-CN" altLang="en-US" sz="2400" dirty="0"/>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7"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cxnSp>
        <p:nvCxnSpPr>
          <p:cNvPr id="8" name="直接连接符 7"/>
          <p:cNvCxnSpPr/>
          <p:nvPr/>
        </p:nvCxnSpPr>
        <p:spPr>
          <a:xfrm flipH="1">
            <a:off x="4540472" y="4524703"/>
            <a:ext cx="715780" cy="42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3550" y="4524703"/>
            <a:ext cx="703117" cy="42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83721" y="4943115"/>
            <a:ext cx="1362169" cy="662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整数常量</a:t>
            </a:r>
            <a:endParaRPr lang="zh-CN" altLang="en-US" sz="2000" dirty="0">
              <a:solidFill>
                <a:schemeClr val="tx1"/>
              </a:solidFill>
            </a:endParaRPr>
          </a:p>
        </p:txBody>
      </p:sp>
      <p:sp>
        <p:nvSpPr>
          <p:cNvPr id="17" name="矩形 16"/>
          <p:cNvSpPr/>
          <p:nvPr/>
        </p:nvSpPr>
        <p:spPr>
          <a:xfrm>
            <a:off x="5455035" y="4950372"/>
            <a:ext cx="1529089" cy="662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浮点</a:t>
            </a:r>
            <a:r>
              <a:rPr lang="zh-CN" altLang="en-US" sz="2000" dirty="0" smtClean="0">
                <a:solidFill>
                  <a:schemeClr val="tx1"/>
                </a:solidFill>
              </a:rPr>
              <a:t>数常量</a:t>
            </a:r>
            <a:endParaRPr lang="zh-CN" altLang="en-US" sz="2000" dirty="0">
              <a:solidFill>
                <a:schemeClr val="tx1"/>
              </a:solidFill>
            </a:endParaRPr>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21"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3"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3" name="矩形 22"/>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7" name="肘形连接符 26"/>
          <p:cNvCxnSpPr>
            <a:stCxn id="15" idx="3"/>
            <a:endCxn id="24"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5" idx="3"/>
            <a:endCxn id="25"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6"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TextBox 13"/>
          <p:cNvSpPr txBox="1"/>
          <p:nvPr/>
        </p:nvSpPr>
        <p:spPr>
          <a:xfrm>
            <a:off x="987436" y="5265682"/>
            <a:ext cx="10634643" cy="461665"/>
          </a:xfrm>
          <a:prstGeom prst="rect">
            <a:avLst/>
          </a:prstGeom>
          <a:noFill/>
        </p:spPr>
        <p:txBody>
          <a:bodyPr wrap="none" rtlCol="0">
            <a:spAutoFit/>
          </a:bodyPr>
          <a:lstStyle/>
          <a:p>
            <a:r>
              <a:rPr lang="zh-CN" altLang="en-US" sz="2400" dirty="0" smtClean="0"/>
              <a:t>每对十六进制数字被转换为一个字符，其最前面有一个字母“</a:t>
            </a:r>
            <a:r>
              <a:rPr lang="en-US" altLang="zh-CN" sz="2400" dirty="0" smtClean="0"/>
              <a:t>X</a:t>
            </a:r>
            <a:r>
              <a:rPr lang="zh-CN" altLang="en-US" sz="2400" dirty="0" smtClean="0"/>
              <a:t>”（或“</a:t>
            </a:r>
            <a:r>
              <a:rPr lang="en-US" altLang="zh-CN" sz="2400" dirty="0" smtClean="0"/>
              <a:t>x</a:t>
            </a:r>
            <a:r>
              <a:rPr lang="zh-CN" altLang="en-US" sz="2400" dirty="0" smtClean="0"/>
              <a:t>”）</a:t>
            </a:r>
            <a:endParaRPr lang="zh-CN" altLang="en-US" sz="2400" dirty="0"/>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4"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286588"/>
            <a:ext cx="563526" cy="6284824"/>
            <a:chOff x="0" y="180767"/>
            <a:chExt cx="563526" cy="6284824"/>
          </a:xfrm>
        </p:grpSpPr>
        <p:sp>
          <p:nvSpPr>
            <p:cNvPr id="7" name="矩形 6"/>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9" name="矩形 8"/>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0" name="矩形 9"/>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5" name="矩形 14"/>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2" name="TextBox 21"/>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TextBox 13"/>
          <p:cNvSpPr txBox="1"/>
          <p:nvPr/>
        </p:nvSpPr>
        <p:spPr>
          <a:xfrm>
            <a:off x="2818036" y="5234150"/>
            <a:ext cx="6955750" cy="830997"/>
          </a:xfrm>
          <a:prstGeom prst="rect">
            <a:avLst/>
          </a:prstGeom>
          <a:noFill/>
        </p:spPr>
        <p:txBody>
          <a:bodyPr wrap="none" rtlCol="0">
            <a:spAutoFit/>
          </a:bodyPr>
          <a:lstStyle/>
          <a:p>
            <a:r>
              <a:rPr lang="zh-CN" altLang="en-US" sz="2400" dirty="0" smtClean="0"/>
              <a:t>用单引号讲表示日期时间的字符串括起来而构成的</a:t>
            </a:r>
            <a:endParaRPr lang="en-US" altLang="zh-CN" sz="2400" dirty="0" smtClean="0"/>
          </a:p>
          <a:p>
            <a:r>
              <a:rPr lang="zh-CN" altLang="en-US" sz="2400" dirty="0" smtClean="0"/>
              <a:t>例如：</a:t>
            </a:r>
            <a:r>
              <a:rPr lang="en-US" altLang="zh-CN" sz="2400" dirty="0" smtClean="0"/>
              <a:t>’2018-06-05’</a:t>
            </a:r>
            <a:endParaRPr lang="zh-CN" altLang="en-US" sz="2400" dirty="0"/>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TextBox 13"/>
          <p:cNvSpPr txBox="1"/>
          <p:nvPr/>
        </p:nvSpPr>
        <p:spPr>
          <a:xfrm>
            <a:off x="5789550" y="5049009"/>
            <a:ext cx="3620991" cy="461665"/>
          </a:xfrm>
          <a:prstGeom prst="rect">
            <a:avLst/>
          </a:prstGeom>
          <a:noFill/>
        </p:spPr>
        <p:txBody>
          <a:bodyPr wrap="none" rtlCol="0">
            <a:spAutoFit/>
          </a:bodyPr>
          <a:lstStyle/>
          <a:p>
            <a:r>
              <a:rPr lang="zh-CN" altLang="en-US" sz="2400" dirty="0" smtClean="0"/>
              <a:t>格式：</a:t>
            </a:r>
            <a:r>
              <a:rPr lang="en-US" altLang="zh-CN" sz="2400" dirty="0" smtClean="0"/>
              <a:t>b’value’</a:t>
            </a:r>
            <a:r>
              <a:rPr lang="en-US" altLang="zh-CN" sz="2400" dirty="0" smtClean="0">
                <a:sym typeface="Wingdings" panose="05000000000000000000" pitchFamily="2" charset="2"/>
              </a:rPr>
              <a:t></a:t>
            </a:r>
            <a:r>
              <a:rPr lang="zh-CN" altLang="en-US" sz="2400" dirty="0" smtClean="0">
                <a:sym typeface="Wingdings" panose="05000000000000000000" pitchFamily="2" charset="2"/>
              </a:rPr>
              <a:t>二进制值</a:t>
            </a:r>
            <a:endParaRPr lang="en-US" altLang="zh-CN" sz="2400" dirty="0" smtClean="0"/>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TextBox 13"/>
          <p:cNvSpPr txBox="1"/>
          <p:nvPr/>
        </p:nvSpPr>
        <p:spPr>
          <a:xfrm>
            <a:off x="7914038" y="4859401"/>
            <a:ext cx="1444626" cy="830997"/>
          </a:xfrm>
          <a:prstGeom prst="rect">
            <a:avLst/>
          </a:prstGeom>
          <a:noFill/>
        </p:spPr>
        <p:txBody>
          <a:bodyPr wrap="none" rtlCol="0">
            <a:spAutoFit/>
          </a:bodyPr>
          <a:lstStyle/>
          <a:p>
            <a:r>
              <a:rPr lang="en-US" altLang="zh-CN" sz="2400" smtClean="0"/>
              <a:t>TRUE</a:t>
            </a:r>
            <a:r>
              <a:rPr lang="en-US" altLang="zh-CN" sz="2400" dirty="0" smtClean="0">
                <a:sym typeface="Wingdings" panose="05000000000000000000" pitchFamily="2" charset="2"/>
              </a:rPr>
              <a:t>  1</a:t>
            </a:r>
            <a:endParaRPr lang="en-US" altLang="zh-CN" sz="2400" dirty="0" smtClean="0"/>
          </a:p>
          <a:p>
            <a:r>
              <a:rPr lang="en-US" altLang="zh-CN" sz="2400" dirty="0" smtClean="0"/>
              <a:t>FALSE</a:t>
            </a:r>
            <a:r>
              <a:rPr lang="en-US" altLang="zh-CN" sz="2400" dirty="0" smtClean="0">
                <a:sym typeface="Wingdings" panose="05000000000000000000" pitchFamily="2" charset="2"/>
              </a:rPr>
              <a:t> 0</a:t>
            </a:r>
            <a:endParaRPr lang="en-US" altLang="zh-CN" sz="2400" dirty="0" smtClean="0"/>
          </a:p>
        </p:txBody>
      </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常量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032000" y="2945220"/>
          <a:ext cx="8713770" cy="3288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变</a:t>
            </a:r>
            <a:r>
              <a:rPr lang="zh-CN" altLang="en-US" sz="2400" dirty="0" smtClean="0">
                <a:solidFill>
                  <a:srgbClr val="FF0000"/>
                </a:solidFill>
                <a:latin typeface="手札体-简粗体" panose="03000700000000000000" pitchFamily="66" charset="-122"/>
                <a:ea typeface="手札体-简粗体" panose="03000700000000000000" pitchFamily="66" charset="-122"/>
              </a:rPr>
              <a:t>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957572" y="3359889"/>
          <a:ext cx="8128000" cy="1318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2902191" y="4983375"/>
            <a:ext cx="5465632" cy="1041311"/>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用户变量前常添加</a:t>
            </a:r>
            <a:r>
              <a:rPr lang="zh-CN" altLang="en-US" sz="2400" dirty="0" smtClean="0">
                <a:solidFill>
                  <a:srgbClr val="FF0000"/>
                </a:solidFill>
                <a:latin typeface="微软雅黑" panose="020B0503020204020204" charset="-122"/>
                <a:ea typeface="微软雅黑" panose="020B0503020204020204" charset="-122"/>
              </a:rPr>
              <a:t>一个符号</a:t>
            </a:r>
            <a:r>
              <a:rPr lang="en-US" altLang="zh-CN" sz="2400" dirty="0" smtClean="0">
                <a:solidFill>
                  <a:srgbClr val="FF0000"/>
                </a:solidFill>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，用于将其与列名区分开</a:t>
            </a:r>
            <a:endParaRPr lang="en-US" altLang="zh-CN" sz="2400" dirty="0" smtClean="0">
              <a:latin typeface="微软雅黑" panose="020B0503020204020204" charset="-122"/>
              <a:ea typeface="微软雅黑" panose="020B0503020204020204" charset="-122"/>
            </a:endParaRPr>
          </a:p>
        </p:txBody>
      </p:sp>
      <p:grpSp>
        <p:nvGrpSpPr>
          <p:cNvPr id="11" name="组合 10"/>
          <p:cNvGrpSpPr/>
          <p:nvPr/>
        </p:nvGrpSpPr>
        <p:grpSpPr>
          <a:xfrm>
            <a:off x="0" y="238000"/>
            <a:ext cx="563526" cy="6382001"/>
            <a:chOff x="0" y="0"/>
            <a:chExt cx="563526" cy="6382001"/>
          </a:xfrm>
        </p:grpSpPr>
        <p:sp>
          <p:nvSpPr>
            <p:cNvPr id="12" name="矩形 11"/>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变</a:t>
            </a:r>
            <a:r>
              <a:rPr lang="zh-CN" altLang="en-US" sz="2400" dirty="0" smtClean="0">
                <a:solidFill>
                  <a:srgbClr val="FF0000"/>
                </a:solidFill>
                <a:latin typeface="手札体-简粗体" panose="03000700000000000000" pitchFamily="66" charset="-122"/>
                <a:ea typeface="手札体-简粗体" panose="03000700000000000000" pitchFamily="66" charset="-122"/>
              </a:rPr>
              <a:t>量</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957572" y="3359889"/>
          <a:ext cx="8128000" cy="1318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1572" y="4983375"/>
            <a:ext cx="5465632" cy="1041311"/>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大多数系统变量应用于其他</a:t>
            </a:r>
            <a:r>
              <a:rPr lang="en-US" altLang="zh-CN" sz="2400" dirty="0" smtClean="0">
                <a:latin typeface="微软雅黑" panose="020B0503020204020204" charset="-122"/>
                <a:ea typeface="微软雅黑" panose="020B0503020204020204" charset="-122"/>
              </a:rPr>
              <a:t>SQL</a:t>
            </a:r>
            <a:r>
              <a:rPr lang="zh-CN" altLang="en-US" sz="2400" dirty="0" smtClean="0">
                <a:latin typeface="微软雅黑" panose="020B0503020204020204" charset="-122"/>
                <a:ea typeface="微软雅黑" panose="020B0503020204020204" charset="-122"/>
              </a:rPr>
              <a:t>语句中时，必须在系统变量前添加</a:t>
            </a:r>
            <a:r>
              <a:rPr lang="zh-CN" altLang="en-US" sz="2400" dirty="0">
                <a:solidFill>
                  <a:srgbClr val="FF0000"/>
                </a:solidFill>
                <a:latin typeface="微软雅黑" panose="020B0503020204020204" charset="-122"/>
                <a:ea typeface="微软雅黑" panose="020B0503020204020204" charset="-122"/>
              </a:rPr>
              <a:t>两</a:t>
            </a:r>
            <a:r>
              <a:rPr lang="zh-CN" altLang="en-US" sz="2400" dirty="0" smtClean="0">
                <a:solidFill>
                  <a:srgbClr val="FF0000"/>
                </a:solidFill>
                <a:latin typeface="微软雅黑" panose="020B0503020204020204" charset="-122"/>
                <a:ea typeface="微软雅黑" panose="020B0503020204020204" charset="-122"/>
              </a:rPr>
              <a:t>个</a:t>
            </a:r>
            <a:r>
              <a:rPr lang="en-US" altLang="zh-CN" sz="2400" dirty="0" smtClean="0">
                <a:solidFill>
                  <a:srgbClr val="FF0000"/>
                </a:solidFill>
                <a:latin typeface="微软雅黑" panose="020B0503020204020204" charset="-122"/>
                <a:ea typeface="微软雅黑" panose="020B0503020204020204" charset="-122"/>
              </a:rPr>
              <a:t>@</a:t>
            </a:r>
          </a:p>
        </p:txBody>
      </p:sp>
      <p:grpSp>
        <p:nvGrpSpPr>
          <p:cNvPr id="11" name="组合 10"/>
          <p:cNvGrpSpPr/>
          <p:nvPr/>
        </p:nvGrpSpPr>
        <p:grpSpPr>
          <a:xfrm>
            <a:off x="0" y="238000"/>
            <a:ext cx="563526" cy="6382001"/>
            <a:chOff x="0" y="0"/>
            <a:chExt cx="563526" cy="6382001"/>
          </a:xfrm>
        </p:grpSpPr>
        <p:sp>
          <p:nvSpPr>
            <p:cNvPr id="12" name="矩形 11"/>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5" name="矩形 14"/>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1" name="矩形 20"/>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5" idx="3"/>
            <a:endCxn id="22"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3"/>
            <a:endCxn id="23"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4" idx="1"/>
            <a:endCxn id="15"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运算符</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表格 5"/>
          <p:cNvGraphicFramePr>
            <a:graphicFrameLocks noGrp="1"/>
          </p:cNvGraphicFramePr>
          <p:nvPr/>
        </p:nvGraphicFramePr>
        <p:xfrm>
          <a:off x="1637414" y="2977115"/>
          <a:ext cx="9292856" cy="3160322"/>
        </p:xfrm>
        <a:graphic>
          <a:graphicData uri="http://schemas.openxmlformats.org/drawingml/2006/table">
            <a:tbl>
              <a:tblPr firstRow="1" bandRow="1">
                <a:tableStyleId>{5940675A-B579-460E-94D1-54222C63F5DA}</a:tableStyleId>
              </a:tblPr>
              <a:tblGrid>
                <a:gridCol w="2252807"/>
                <a:gridCol w="7040049"/>
              </a:tblGrid>
              <a:tr h="572293">
                <a:tc>
                  <a:txBody>
                    <a:bodyPr/>
                    <a:lstStyle/>
                    <a:p>
                      <a:pPr algn="l"/>
                      <a:r>
                        <a:rPr lang="zh-CN" altLang="en-US" sz="2000" dirty="0" smtClean="0">
                          <a:latin typeface="微软雅黑" panose="020B0503020204020204" charset="-122"/>
                          <a:ea typeface="微软雅黑" panose="020B0503020204020204" charset="-122"/>
                        </a:rPr>
                        <a:t>算术运算符</a:t>
                      </a:r>
                      <a:endParaRPr lang="zh-CN" altLang="en-US" sz="2000" dirty="0">
                        <a:latin typeface="微软雅黑" panose="020B0503020204020204" charset="-122"/>
                        <a:ea typeface="微软雅黑" panose="020B0503020204020204" charset="-122"/>
                      </a:endParaRPr>
                    </a:p>
                  </a:txBody>
                  <a:tcPr anchor="ctr"/>
                </a:tc>
                <a:tc>
                  <a:txBody>
                    <a:bodyPr/>
                    <a:lstStyle/>
                    <a:p>
                      <a:pPr algn="l"/>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（加）、</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（减）、*（乘）、</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（除）、</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（求模）</a:t>
                      </a:r>
                      <a:endParaRPr lang="zh-CN" altLang="en-US" sz="2000" dirty="0">
                        <a:latin typeface="微软雅黑" panose="020B0503020204020204" charset="-122"/>
                        <a:ea typeface="微软雅黑" panose="020B0503020204020204" charset="-122"/>
                      </a:endParaRPr>
                    </a:p>
                  </a:txBody>
                  <a:tcPr anchor="ctr"/>
                </a:tc>
              </a:tr>
              <a:tr h="753477">
                <a:tc>
                  <a:txBody>
                    <a:bodyPr/>
                    <a:lstStyle/>
                    <a:p>
                      <a:pPr algn="l"/>
                      <a:r>
                        <a:rPr lang="zh-CN" altLang="en-US" sz="2000" dirty="0" smtClean="0">
                          <a:latin typeface="微软雅黑" panose="020B0503020204020204" charset="-122"/>
                          <a:ea typeface="微软雅黑" panose="020B0503020204020204" charset="-122"/>
                        </a:rPr>
                        <a:t>位运算符</a:t>
                      </a:r>
                      <a:endParaRPr lang="zh-CN" altLang="en-US" sz="2000" dirty="0">
                        <a:latin typeface="微软雅黑" panose="020B0503020204020204" charset="-122"/>
                        <a:ea typeface="微软雅黑" panose="020B0503020204020204" charset="-122"/>
                      </a:endParaRPr>
                    </a:p>
                  </a:txBody>
                  <a:tcPr anchor="ctr"/>
                </a:tc>
                <a:tc>
                  <a:txBody>
                    <a:bodyPr/>
                    <a:lstStyle/>
                    <a:p>
                      <a:pPr algn="l"/>
                      <a:r>
                        <a:rPr lang="en-US" altLang="zh-CN" sz="2000" dirty="0" smtClean="0">
                          <a:latin typeface="微软雅黑" panose="020B0503020204020204" charset="-122"/>
                          <a:ea typeface="微软雅黑" panose="020B0503020204020204" charset="-122"/>
                        </a:rPr>
                        <a:t>&amp;</a:t>
                      </a:r>
                      <a:r>
                        <a:rPr lang="zh-CN" altLang="en-US" sz="2000" dirty="0" smtClean="0">
                          <a:latin typeface="微软雅黑" panose="020B0503020204020204" charset="-122"/>
                          <a:ea typeface="微软雅黑" panose="020B0503020204020204" charset="-122"/>
                        </a:rPr>
                        <a:t>（位与）、</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（位或）、</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（位异或）、</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（位取反）、</a:t>
                      </a:r>
                      <a:r>
                        <a:rPr lang="en-US" altLang="zh-CN" sz="2000" dirty="0" smtClean="0">
                          <a:latin typeface="微软雅黑" panose="020B0503020204020204" charset="-122"/>
                          <a:ea typeface="微软雅黑" panose="020B0503020204020204" charset="-122"/>
                        </a:rPr>
                        <a:t>&gt;&gt;</a:t>
                      </a:r>
                      <a:r>
                        <a:rPr lang="zh-CN" altLang="en-US" sz="2000" dirty="0" smtClean="0">
                          <a:latin typeface="微软雅黑" panose="020B0503020204020204" charset="-122"/>
                          <a:ea typeface="微软雅黑" panose="020B0503020204020204" charset="-122"/>
                        </a:rPr>
                        <a:t>（位右移）、</a:t>
                      </a:r>
                      <a:r>
                        <a:rPr lang="en-US" altLang="zh-CN" sz="2000" dirty="0" smtClean="0">
                          <a:latin typeface="微软雅黑" panose="020B0503020204020204" charset="-122"/>
                          <a:ea typeface="微软雅黑" panose="020B0503020204020204" charset="-122"/>
                        </a:rPr>
                        <a:t>&lt;&lt;</a:t>
                      </a:r>
                      <a:r>
                        <a:rPr lang="zh-CN" altLang="en-US" sz="2000" dirty="0" smtClean="0">
                          <a:latin typeface="微软雅黑" panose="020B0503020204020204" charset="-122"/>
                          <a:ea typeface="微软雅黑" panose="020B0503020204020204" charset="-122"/>
                        </a:rPr>
                        <a:t>（位左移）</a:t>
                      </a:r>
                      <a:endParaRPr lang="zh-CN" altLang="en-US" sz="2000" dirty="0">
                        <a:latin typeface="微软雅黑" panose="020B0503020204020204" charset="-122"/>
                        <a:ea typeface="微软雅黑" panose="020B0503020204020204" charset="-122"/>
                      </a:endParaRPr>
                    </a:p>
                  </a:txBody>
                  <a:tcPr anchor="ctr"/>
                </a:tc>
              </a:tr>
              <a:tr h="1081075">
                <a:tc>
                  <a:txBody>
                    <a:bodyPr/>
                    <a:lstStyle/>
                    <a:p>
                      <a:pPr algn="l"/>
                      <a:r>
                        <a:rPr lang="zh-CN" altLang="en-US" sz="2000" dirty="0" smtClean="0">
                          <a:latin typeface="微软雅黑" panose="020B0503020204020204" charset="-122"/>
                          <a:ea typeface="微软雅黑" panose="020B0503020204020204" charset="-122"/>
                        </a:rPr>
                        <a:t>比较运算符</a:t>
                      </a:r>
                      <a:endParaRPr lang="zh-CN" altLang="en-US" sz="2000" dirty="0">
                        <a:latin typeface="微软雅黑" panose="020B0503020204020204" charset="-122"/>
                        <a:ea typeface="微软雅黑" panose="020B0503020204020204" charset="-122"/>
                      </a:endParaRPr>
                    </a:p>
                  </a:txBody>
                  <a:tcPr anchor="ctr"/>
                </a:tc>
                <a:tc>
                  <a:txBody>
                    <a:bodyPr/>
                    <a:lstStyle/>
                    <a:p>
                      <a:pPr algn="l"/>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（等于）、</a:t>
                      </a:r>
                      <a:r>
                        <a:rPr lang="en-US" altLang="zh-CN" sz="2000" dirty="0" smtClean="0">
                          <a:latin typeface="微软雅黑" panose="020B0503020204020204" charset="-122"/>
                          <a:ea typeface="微软雅黑" panose="020B0503020204020204" charset="-122"/>
                        </a:rPr>
                        <a:t>&gt;</a:t>
                      </a:r>
                      <a:r>
                        <a:rPr lang="zh-CN" altLang="en-US" sz="2000" dirty="0" smtClean="0">
                          <a:latin typeface="微软雅黑" panose="020B0503020204020204" charset="-122"/>
                          <a:ea typeface="微软雅黑" panose="020B0503020204020204" charset="-122"/>
                        </a:rPr>
                        <a:t>（大于）、</a:t>
                      </a:r>
                      <a:r>
                        <a:rPr lang="en-US" altLang="zh-CN" sz="2000" dirty="0" smtClean="0">
                          <a:latin typeface="微软雅黑" panose="020B0503020204020204" charset="-122"/>
                          <a:ea typeface="微软雅黑" panose="020B0503020204020204" charset="-122"/>
                        </a:rPr>
                        <a:t>&lt;</a:t>
                      </a:r>
                      <a:r>
                        <a:rPr lang="zh-CN" altLang="en-US" sz="2000" dirty="0" smtClean="0">
                          <a:latin typeface="微软雅黑" panose="020B0503020204020204" charset="-122"/>
                          <a:ea typeface="微软雅黑" panose="020B0503020204020204" charset="-122"/>
                        </a:rPr>
                        <a:t>（小于）、</a:t>
                      </a:r>
                      <a:r>
                        <a:rPr lang="en-US" altLang="zh-CN" sz="2000" dirty="0" smtClean="0">
                          <a:latin typeface="微软雅黑" panose="020B0503020204020204" charset="-122"/>
                          <a:ea typeface="微软雅黑" panose="020B0503020204020204" charset="-122"/>
                        </a:rPr>
                        <a:t>&gt;=</a:t>
                      </a:r>
                      <a:r>
                        <a:rPr lang="zh-CN" altLang="en-US" sz="2000" dirty="0" smtClean="0">
                          <a:latin typeface="微软雅黑" panose="020B0503020204020204" charset="-122"/>
                          <a:ea typeface="微软雅黑" panose="020B0503020204020204" charset="-122"/>
                        </a:rPr>
                        <a:t>（大于等于）、</a:t>
                      </a:r>
                      <a:r>
                        <a:rPr lang="en-US" altLang="zh-CN" sz="2000" dirty="0" smtClean="0">
                          <a:latin typeface="微软雅黑" panose="020B0503020204020204" charset="-122"/>
                          <a:ea typeface="微软雅黑" panose="020B0503020204020204" charset="-122"/>
                        </a:rPr>
                        <a:t>&lt;=</a:t>
                      </a:r>
                      <a:r>
                        <a:rPr lang="zh-CN" altLang="en-US" sz="2000" dirty="0" smtClean="0">
                          <a:latin typeface="微软雅黑" panose="020B0503020204020204" charset="-122"/>
                          <a:ea typeface="微软雅黑" panose="020B0503020204020204" charset="-122"/>
                        </a:rPr>
                        <a:t>（小于等于）、</a:t>
                      </a:r>
                      <a:r>
                        <a:rPr lang="en-US" altLang="zh-CN" sz="2000" dirty="0" smtClean="0">
                          <a:latin typeface="微软雅黑" panose="020B0503020204020204" charset="-122"/>
                          <a:ea typeface="微软雅黑" panose="020B0503020204020204" charset="-122"/>
                        </a:rPr>
                        <a:t>&lt;&gt;</a:t>
                      </a:r>
                      <a:r>
                        <a:rPr lang="zh-CN" altLang="en-US" sz="2000" dirty="0" smtClean="0">
                          <a:latin typeface="微软雅黑" panose="020B0503020204020204" charset="-122"/>
                          <a:ea typeface="微软雅黑" panose="020B0503020204020204" charset="-122"/>
                        </a:rPr>
                        <a:t>（不等于）、！</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（不等于）、</a:t>
                      </a:r>
                      <a:r>
                        <a:rPr lang="en-US" altLang="zh-CN" sz="2000" dirty="0" smtClean="0">
                          <a:latin typeface="微软雅黑" panose="020B0503020204020204" charset="-122"/>
                          <a:ea typeface="微软雅黑" panose="020B0503020204020204" charset="-122"/>
                        </a:rPr>
                        <a:t>&lt;=&gt;</a:t>
                      </a:r>
                      <a:r>
                        <a:rPr lang="zh-CN" altLang="en-US" sz="2000" dirty="0" smtClean="0">
                          <a:latin typeface="微软雅黑" panose="020B0503020204020204" charset="-122"/>
                          <a:ea typeface="微软雅黑" panose="020B0503020204020204" charset="-122"/>
                        </a:rPr>
                        <a:t>（相等或都等于空）</a:t>
                      </a:r>
                      <a:endParaRPr lang="zh-CN" altLang="en-US" sz="2000" dirty="0">
                        <a:latin typeface="微软雅黑" panose="020B0503020204020204" charset="-122"/>
                        <a:ea typeface="微软雅黑" panose="020B0503020204020204" charset="-122"/>
                      </a:endParaRPr>
                    </a:p>
                  </a:txBody>
                  <a:tcPr anchor="ctr"/>
                </a:tc>
              </a:tr>
              <a:tr h="753477">
                <a:tc>
                  <a:txBody>
                    <a:bodyPr/>
                    <a:lstStyle/>
                    <a:p>
                      <a:pPr algn="l"/>
                      <a:r>
                        <a:rPr lang="zh-CN" altLang="en-US" sz="2000" dirty="0" smtClean="0">
                          <a:latin typeface="微软雅黑" panose="020B0503020204020204" charset="-122"/>
                          <a:ea typeface="微软雅黑" panose="020B0503020204020204" charset="-122"/>
                        </a:rPr>
                        <a:t>逻辑运算符</a:t>
                      </a:r>
                      <a:endParaRPr lang="zh-CN" altLang="en-US" sz="2000" dirty="0">
                        <a:latin typeface="微软雅黑" panose="020B0503020204020204" charset="-122"/>
                        <a:ea typeface="微软雅黑" panose="020B0503020204020204" charset="-122"/>
                      </a:endParaRPr>
                    </a:p>
                  </a:txBody>
                  <a:tcPr anchor="ctr"/>
                </a:tc>
                <a:tc>
                  <a:txBody>
                    <a:bodyPr/>
                    <a:lstStyle/>
                    <a:p>
                      <a:pPr algn="l"/>
                      <a:r>
                        <a:rPr lang="en-US" altLang="zh-CN" sz="2000" dirty="0" smtClean="0">
                          <a:latin typeface="微软雅黑" panose="020B0503020204020204" charset="-122"/>
                          <a:ea typeface="微软雅黑" panose="020B0503020204020204" charset="-122"/>
                        </a:rPr>
                        <a:t>NOT</a:t>
                      </a:r>
                      <a:r>
                        <a:rPr lang="zh-CN" altLang="en-US" sz="2000" dirty="0" smtClean="0">
                          <a:latin typeface="微软雅黑" panose="020B0503020204020204" charset="-122"/>
                          <a:ea typeface="微软雅黑" panose="020B0503020204020204" charset="-122"/>
                        </a:rPr>
                        <a:t>或！（逻辑非）、</a:t>
                      </a:r>
                      <a:r>
                        <a:rPr lang="en-US" altLang="zh-CN" sz="2000" dirty="0" smtClean="0">
                          <a:latin typeface="微软雅黑" panose="020B0503020204020204" charset="-122"/>
                          <a:ea typeface="微软雅黑" panose="020B0503020204020204" charset="-122"/>
                        </a:rPr>
                        <a:t>AND</a:t>
                      </a:r>
                      <a:r>
                        <a:rPr lang="zh-CN" altLang="en-US" sz="2000" dirty="0" smtClean="0">
                          <a:latin typeface="微软雅黑" panose="020B0503020204020204" charset="-122"/>
                          <a:ea typeface="微软雅黑" panose="020B0503020204020204" charset="-122"/>
                        </a:rPr>
                        <a:t>或</a:t>
                      </a:r>
                      <a:r>
                        <a:rPr lang="en-US" altLang="zh-CN" sz="2000" dirty="0" smtClean="0">
                          <a:latin typeface="微软雅黑" panose="020B0503020204020204" charset="-122"/>
                          <a:ea typeface="微软雅黑" panose="020B0503020204020204" charset="-122"/>
                        </a:rPr>
                        <a:t>&amp;&amp;</a:t>
                      </a:r>
                      <a:r>
                        <a:rPr lang="zh-CN" altLang="en-US" sz="2000" dirty="0" smtClean="0">
                          <a:latin typeface="微软雅黑" panose="020B0503020204020204" charset="-122"/>
                          <a:ea typeface="微软雅黑" panose="020B0503020204020204" charset="-122"/>
                        </a:rPr>
                        <a:t>（逻辑与）、</a:t>
                      </a:r>
                      <a:r>
                        <a:rPr lang="en-US" altLang="zh-CN" sz="2000" dirty="0" smtClean="0">
                          <a:latin typeface="微软雅黑" panose="020B0503020204020204" charset="-122"/>
                          <a:ea typeface="微软雅黑" panose="020B0503020204020204" charset="-122"/>
                        </a:rPr>
                        <a:t>OR</a:t>
                      </a:r>
                      <a:r>
                        <a:rPr lang="zh-CN" altLang="en-US" sz="2000" dirty="0" smtClean="0">
                          <a:latin typeface="微软雅黑" panose="020B0503020204020204" charset="-122"/>
                          <a:ea typeface="微软雅黑" panose="020B0503020204020204" charset="-122"/>
                        </a:rPr>
                        <a:t>或</a:t>
                      </a:r>
                      <a:r>
                        <a:rPr lang="en-US" altLang="zh-CN" sz="2000"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rPr>
                        <a:t>（逻辑或）、</a:t>
                      </a:r>
                      <a:r>
                        <a:rPr lang="en-US" altLang="zh-CN" sz="2000" dirty="0" smtClean="0">
                          <a:latin typeface="微软雅黑" panose="020B0503020204020204" charset="-122"/>
                          <a:ea typeface="微软雅黑" panose="020B0503020204020204" charset="-122"/>
                        </a:rPr>
                        <a:t>XOR</a:t>
                      </a:r>
                      <a:r>
                        <a:rPr lang="zh-CN" altLang="en-US" sz="2000" dirty="0" smtClean="0">
                          <a:latin typeface="微软雅黑" panose="020B0503020204020204" charset="-122"/>
                          <a:ea typeface="微软雅黑" panose="020B0503020204020204" charset="-122"/>
                        </a:rPr>
                        <a:t>（逻辑异或）</a:t>
                      </a:r>
                      <a:endParaRPr lang="zh-CN" altLang="en-US" sz="2000" dirty="0">
                        <a:latin typeface="微软雅黑" panose="020B0503020204020204" charset="-122"/>
                        <a:ea typeface="微软雅黑" panose="020B0503020204020204" charset="-122"/>
                      </a:endParaRPr>
                    </a:p>
                  </a:txBody>
                  <a:tcPr anchor="ctr"/>
                </a:tc>
              </a:tr>
            </a:tbl>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7" name="线形标注 1 6"/>
          <p:cNvSpPr/>
          <p:nvPr/>
        </p:nvSpPr>
        <p:spPr>
          <a:xfrm>
            <a:off x="9424980" y="2223134"/>
            <a:ext cx="1320790" cy="753981"/>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整除求余</a:t>
            </a:r>
            <a:endParaRPr lang="zh-CN" altLang="en-US" dirty="0"/>
          </a:p>
        </p:txBody>
      </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48372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表达式</a:t>
            </a:r>
            <a:endParaRPr lang="en-US" altLang="zh-CN" sz="2400" dirty="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表达式是常量、变量、列名、复杂计算、运算符和函数的组合。</a:t>
            </a:r>
            <a:endParaRPr lang="en-US" altLang="zh-CN" sz="2400" dirty="0" smtClean="0">
              <a:latin typeface="微软雅黑" panose="020B0503020204020204" charset="-122"/>
              <a:ea typeface="微软雅黑" panose="020B0503020204020204" charset="-122"/>
            </a:endParaRPr>
          </a:p>
          <a:p>
            <a:pPr>
              <a:lnSpc>
                <a:spcPts val="3700"/>
              </a:lnSpc>
            </a:pPr>
            <a:endParaRPr lang="en-US" altLang="zh-CN" sz="2400" dirty="0">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举例：</a:t>
            </a:r>
            <a:endParaRPr lang="en-US" altLang="zh-CN" sz="2400" dirty="0" smtClean="0">
              <a:latin typeface="微软雅黑" panose="020B0503020204020204" charset="-122"/>
              <a:ea typeface="微软雅黑" panose="020B0503020204020204" charset="-122"/>
            </a:endParaRPr>
          </a:p>
          <a:p>
            <a:pPr>
              <a:lnSpc>
                <a:spcPts val="3700"/>
              </a:lnSpc>
            </a:pPr>
            <a:r>
              <a:rPr lang="en-US" altLang="zh-CN" sz="2400" dirty="0" smtClean="0">
                <a:latin typeface="微软雅黑" panose="020B0503020204020204" charset="-122"/>
                <a:ea typeface="微软雅黑" panose="020B0503020204020204" charset="-122"/>
              </a:rPr>
              <a:t>“2018-06-05”</a:t>
            </a:r>
          </a:p>
          <a:p>
            <a:pPr>
              <a:lnSpc>
                <a:spcPts val="3700"/>
              </a:lnSpc>
            </a:pPr>
            <a:r>
              <a:rPr lang="en-US" altLang="zh-CN" sz="2400" dirty="0" smtClean="0">
                <a:latin typeface="微软雅黑" panose="020B0503020204020204" charset="-122"/>
                <a:ea typeface="微软雅黑" panose="020B0503020204020204" charset="-122"/>
              </a:rPr>
              <a:t>A</a:t>
            </a:r>
          </a:p>
          <a:p>
            <a:pPr>
              <a:lnSpc>
                <a:spcPts val="3700"/>
              </a:lnSpc>
            </a:pPr>
            <a:r>
              <a:rPr lang="en-US" altLang="zh-CN" sz="2400" dirty="0" smtClean="0">
                <a:latin typeface="微软雅黑" panose="020B0503020204020204" charset="-122"/>
                <a:ea typeface="微软雅黑" panose="020B0503020204020204" charset="-122"/>
              </a:rPr>
              <a:t>SNO</a:t>
            </a:r>
          </a:p>
          <a:p>
            <a:pPr>
              <a:lnSpc>
                <a:spcPts val="3700"/>
              </a:lnSpc>
            </a:pPr>
            <a:r>
              <a:rPr lang="en-US" altLang="zh-CN" sz="2400" dirty="0" err="1" smtClean="0">
                <a:latin typeface="微软雅黑" panose="020B0503020204020204" charset="-122"/>
                <a:ea typeface="微软雅黑" panose="020B0503020204020204" charset="-122"/>
              </a:rPr>
              <a:t>s.b</a:t>
            </a:r>
            <a:r>
              <a:rPr lang="en-US" altLang="zh-CN" sz="2400" dirty="0" smtClean="0">
                <a:latin typeface="微软雅黑" panose="020B0503020204020204" charset="-122"/>
                <a:ea typeface="微软雅黑" panose="020B0503020204020204" charset="-122"/>
              </a:rPr>
              <a:t>=</a:t>
            </a:r>
            <a:r>
              <a:rPr lang="en-US" altLang="zh-CN" sz="2400" dirty="0" err="1" smtClean="0">
                <a:latin typeface="微软雅黑" panose="020B0503020204020204" charset="-122"/>
                <a:ea typeface="微软雅黑" panose="020B0503020204020204" charset="-122"/>
              </a:rPr>
              <a:t>r.b</a:t>
            </a:r>
            <a:endParaRPr lang="en-US" altLang="zh-CN" sz="2400" dirty="0" smtClean="0">
              <a:latin typeface="微软雅黑" panose="020B0503020204020204" charset="-122"/>
              <a:ea typeface="微软雅黑" panose="020B0503020204020204" charset="-122"/>
            </a:endParaRPr>
          </a:p>
          <a:p>
            <a:pPr>
              <a:lnSpc>
                <a:spcPts val="3700"/>
              </a:lnSpc>
            </a:pPr>
            <a:r>
              <a:rPr lang="en-US" altLang="zh-CN" sz="2400" dirty="0" err="1" smtClean="0">
                <a:latin typeface="微软雅黑" panose="020B0503020204020204" charset="-122"/>
                <a:ea typeface="微软雅黑" panose="020B0503020204020204" charset="-122"/>
              </a:rPr>
              <a:t>A+b</a:t>
            </a:r>
            <a:endParaRPr lang="en-US" altLang="zh-CN" sz="2400" dirty="0" smtClean="0">
              <a:latin typeface="微软雅黑" panose="020B0503020204020204" charset="-122"/>
              <a:ea typeface="微软雅黑" panose="020B0503020204020204" charset="-122"/>
            </a:endParaRPr>
          </a:p>
          <a:p>
            <a:pPr>
              <a:lnSpc>
                <a:spcPts val="3700"/>
              </a:lnSpc>
            </a:pPr>
            <a:endParaRPr lang="en-US" altLang="zh-CN" sz="2400" dirty="0" smtClean="0">
              <a:latin typeface="微软雅黑" panose="020B0503020204020204" charset="-122"/>
              <a:ea typeface="微软雅黑" panose="020B0503020204020204" charset="-122"/>
            </a:endParaRPr>
          </a:p>
        </p:txBody>
      </p:sp>
      <p:grpSp>
        <p:nvGrpSpPr>
          <p:cNvPr id="9" name="组合 8"/>
          <p:cNvGrpSpPr/>
          <p:nvPr/>
        </p:nvGrpSpPr>
        <p:grpSpPr>
          <a:xfrm>
            <a:off x="0" y="238000"/>
            <a:ext cx="563526" cy="6382001"/>
            <a:chOff x="0" y="0"/>
            <a:chExt cx="563526" cy="6382001"/>
          </a:xfrm>
        </p:grpSpPr>
        <p:sp>
          <p:nvSpPr>
            <p:cNvPr id="10" name="矩形 9"/>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6" name="TextBox 5"/>
          <p:cNvSpPr txBox="1"/>
          <p:nvPr/>
        </p:nvSpPr>
        <p:spPr>
          <a:xfrm>
            <a:off x="6295911" y="4038598"/>
            <a:ext cx="2031325" cy="1754326"/>
          </a:xfrm>
          <a:prstGeom prst="rect">
            <a:avLst/>
          </a:prstGeom>
          <a:noFill/>
        </p:spPr>
        <p:txBody>
          <a:bodyPr wrap="none" rtlCol="0">
            <a:spAutoFit/>
          </a:bodyPr>
          <a:lstStyle/>
          <a:p>
            <a:pPr>
              <a:lnSpc>
                <a:spcPct val="150000"/>
              </a:lnSpc>
            </a:pPr>
            <a:r>
              <a:rPr lang="zh-CN" altLang="en-US" sz="2400" dirty="0" smtClean="0">
                <a:solidFill>
                  <a:srgbClr val="FF0000"/>
                </a:solidFill>
              </a:rPr>
              <a:t>字符型表达式</a:t>
            </a:r>
            <a:endParaRPr lang="en-US" altLang="zh-CN" sz="2400" dirty="0" smtClean="0">
              <a:solidFill>
                <a:srgbClr val="FF0000"/>
              </a:solidFill>
            </a:endParaRPr>
          </a:p>
          <a:p>
            <a:pPr>
              <a:lnSpc>
                <a:spcPct val="150000"/>
              </a:lnSpc>
            </a:pPr>
            <a:r>
              <a:rPr lang="zh-CN" altLang="en-US" sz="2400" dirty="0">
                <a:solidFill>
                  <a:srgbClr val="FF0000"/>
                </a:solidFill>
              </a:rPr>
              <a:t>数值</a:t>
            </a:r>
            <a:r>
              <a:rPr lang="zh-CN" altLang="en-US" sz="2400" dirty="0" smtClean="0">
                <a:solidFill>
                  <a:srgbClr val="FF0000"/>
                </a:solidFill>
              </a:rPr>
              <a:t>型表达式</a:t>
            </a:r>
            <a:endParaRPr lang="en-US" altLang="zh-CN" sz="2400" dirty="0" smtClean="0">
              <a:solidFill>
                <a:srgbClr val="FF0000"/>
              </a:solidFill>
            </a:endParaRPr>
          </a:p>
          <a:p>
            <a:pPr>
              <a:lnSpc>
                <a:spcPct val="150000"/>
              </a:lnSpc>
            </a:pPr>
            <a:r>
              <a:rPr lang="zh-CN" altLang="en-US" sz="2400" dirty="0">
                <a:solidFill>
                  <a:srgbClr val="FF0000"/>
                </a:solidFill>
              </a:rPr>
              <a:t>日期</a:t>
            </a:r>
            <a:r>
              <a:rPr lang="zh-CN" altLang="en-US" sz="2400" dirty="0" smtClean="0">
                <a:solidFill>
                  <a:srgbClr val="FF0000"/>
                </a:solidFill>
              </a:rPr>
              <a:t>型表达式</a:t>
            </a:r>
            <a:endParaRPr lang="zh-CN" altLang="en-US" sz="2400" dirty="0">
              <a:solidFill>
                <a:srgbClr val="FF0000"/>
              </a:solidFill>
            </a:endParaRPr>
          </a:p>
        </p:txBody>
      </p:sp>
      <p:sp>
        <p:nvSpPr>
          <p:cNvPr id="13" name="矩形 12"/>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4" name="肘形连接符 13"/>
          <p:cNvCxnSpPr>
            <a:stCxn id="17" idx="1"/>
            <a:endCxn id="13"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3"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3"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19" name="矩形 18"/>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3" idx="3"/>
            <a:endCxn id="20"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3" idx="3"/>
            <a:endCxn id="21"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2" idx="1"/>
            <a:endCxn id="13"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4"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任意多边形 11"/>
          <p:cNvSpPr/>
          <p:nvPr/>
        </p:nvSpPr>
        <p:spPr>
          <a:xfrm>
            <a:off x="1541721" y="3232328"/>
            <a:ext cx="2876265" cy="1725759"/>
          </a:xfrm>
          <a:custGeom>
            <a:avLst/>
            <a:gdLst>
              <a:gd name="connsiteX0" fmla="*/ 0 w 2876265"/>
              <a:gd name="connsiteY0" fmla="*/ 0 h 1725759"/>
              <a:gd name="connsiteX1" fmla="*/ 2876265 w 2876265"/>
              <a:gd name="connsiteY1" fmla="*/ 0 h 1725759"/>
              <a:gd name="connsiteX2" fmla="*/ 2876265 w 2876265"/>
              <a:gd name="connsiteY2" fmla="*/ 1725759 h 1725759"/>
              <a:gd name="connsiteX3" fmla="*/ 0 w 2876265"/>
              <a:gd name="connsiteY3" fmla="*/ 1725759 h 1725759"/>
              <a:gd name="connsiteX4" fmla="*/ 0 w 2876265"/>
              <a:gd name="connsiteY4" fmla="*/ 0 h 172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265" h="1725759">
                <a:moveTo>
                  <a:pt x="0" y="0"/>
                </a:moveTo>
                <a:lnTo>
                  <a:pt x="2876265" y="0"/>
                </a:lnTo>
                <a:lnTo>
                  <a:pt x="2876265" y="1725759"/>
                </a:lnTo>
                <a:lnTo>
                  <a:pt x="0" y="1725759"/>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rPr>
              <a:t>将</a:t>
            </a:r>
            <a:r>
              <a:rPr lang="en-US" altLang="zh-CN" sz="2400" kern="1200" dirty="0" smtClean="0">
                <a:latin typeface="微软雅黑" panose="020B0503020204020204" charset="-122"/>
                <a:ea typeface="微软雅黑" panose="020B0503020204020204" charset="-122"/>
              </a:rPr>
              <a:t>E-R</a:t>
            </a:r>
            <a:r>
              <a:rPr lang="zh-CN" altLang="en-US" sz="2400" kern="1200" dirty="0" smtClean="0">
                <a:latin typeface="微软雅黑" panose="020B0503020204020204" charset="-122"/>
                <a:ea typeface="微软雅黑" panose="020B0503020204020204" charset="-122"/>
              </a:rPr>
              <a:t>图转换为关系模型</a:t>
            </a:r>
            <a:endParaRPr lang="zh-CN" altLang="en-US" sz="2400" kern="1200" dirty="0">
              <a:latin typeface="微软雅黑" panose="020B0503020204020204" charset="-122"/>
              <a:ea typeface="微软雅黑" panose="020B0503020204020204" charset="-122"/>
            </a:endParaRPr>
          </a:p>
        </p:txBody>
      </p:sp>
      <p:sp>
        <p:nvSpPr>
          <p:cNvPr id="13" name="任意多边形 12"/>
          <p:cNvSpPr/>
          <p:nvPr/>
        </p:nvSpPr>
        <p:spPr>
          <a:xfrm>
            <a:off x="4705612" y="3232328"/>
            <a:ext cx="2876265" cy="1725759"/>
          </a:xfrm>
          <a:custGeom>
            <a:avLst/>
            <a:gdLst>
              <a:gd name="connsiteX0" fmla="*/ 0 w 2876265"/>
              <a:gd name="connsiteY0" fmla="*/ 0 h 1725759"/>
              <a:gd name="connsiteX1" fmla="*/ 2876265 w 2876265"/>
              <a:gd name="connsiteY1" fmla="*/ 0 h 1725759"/>
              <a:gd name="connsiteX2" fmla="*/ 2876265 w 2876265"/>
              <a:gd name="connsiteY2" fmla="*/ 1725759 h 1725759"/>
              <a:gd name="connsiteX3" fmla="*/ 0 w 2876265"/>
              <a:gd name="connsiteY3" fmla="*/ 1725759 h 1725759"/>
              <a:gd name="connsiteX4" fmla="*/ 0 w 2876265"/>
              <a:gd name="connsiteY4" fmla="*/ 0 h 172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265" h="1725759">
                <a:moveTo>
                  <a:pt x="0" y="0"/>
                </a:moveTo>
                <a:lnTo>
                  <a:pt x="2876265" y="0"/>
                </a:lnTo>
                <a:lnTo>
                  <a:pt x="2876265" y="1725759"/>
                </a:lnTo>
                <a:lnTo>
                  <a:pt x="0" y="1725759"/>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对关系数据模型进行优化</a:t>
            </a:r>
            <a:endParaRPr lang="zh-CN" altLang="en-US" sz="2400" kern="1200" dirty="0">
              <a:latin typeface="手札体-简粗体" panose="03000700000000000000" pitchFamily="66" charset="-122"/>
              <a:ea typeface="手札体-简粗体" panose="03000700000000000000" pitchFamily="66" charset="-122"/>
            </a:endParaRPr>
          </a:p>
        </p:txBody>
      </p:sp>
      <p:sp>
        <p:nvSpPr>
          <p:cNvPr id="14" name="任意多边形 13"/>
          <p:cNvSpPr/>
          <p:nvPr/>
        </p:nvSpPr>
        <p:spPr>
          <a:xfrm>
            <a:off x="7869504" y="3232328"/>
            <a:ext cx="2876265" cy="1725759"/>
          </a:xfrm>
          <a:custGeom>
            <a:avLst/>
            <a:gdLst>
              <a:gd name="connsiteX0" fmla="*/ 0 w 2876265"/>
              <a:gd name="connsiteY0" fmla="*/ 0 h 1725759"/>
              <a:gd name="connsiteX1" fmla="*/ 2876265 w 2876265"/>
              <a:gd name="connsiteY1" fmla="*/ 0 h 1725759"/>
              <a:gd name="connsiteX2" fmla="*/ 2876265 w 2876265"/>
              <a:gd name="connsiteY2" fmla="*/ 1725759 h 1725759"/>
              <a:gd name="connsiteX3" fmla="*/ 0 w 2876265"/>
              <a:gd name="connsiteY3" fmla="*/ 1725759 h 1725759"/>
              <a:gd name="connsiteX4" fmla="*/ 0 w 2876265"/>
              <a:gd name="connsiteY4" fmla="*/ 0 h 172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265" h="1725759">
                <a:moveTo>
                  <a:pt x="0" y="0"/>
                </a:moveTo>
                <a:lnTo>
                  <a:pt x="2876265" y="0"/>
                </a:lnTo>
                <a:lnTo>
                  <a:pt x="2876265" y="1725759"/>
                </a:lnTo>
                <a:lnTo>
                  <a:pt x="0" y="1725759"/>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设计面向用户的外模式</a:t>
            </a:r>
            <a:endParaRPr lang="zh-CN" altLang="en-US" sz="2400" kern="1200" dirty="0">
              <a:latin typeface="手札体-简粗体" panose="03000700000000000000" pitchFamily="66" charset="-122"/>
              <a:ea typeface="手札体-简粗体" panose="03000700000000000000" pitchFamily="66" charset="-122"/>
            </a:endParaRPr>
          </a:p>
        </p:txBody>
      </p:sp>
      <p:grpSp>
        <p:nvGrpSpPr>
          <p:cNvPr id="6" name="组合 5"/>
          <p:cNvGrpSpPr/>
          <p:nvPr/>
        </p:nvGrpSpPr>
        <p:grpSpPr>
          <a:xfrm>
            <a:off x="0" y="286588"/>
            <a:ext cx="563526" cy="6284824"/>
            <a:chOff x="0" y="180767"/>
            <a:chExt cx="563526" cy="6284824"/>
          </a:xfrm>
        </p:grpSpPr>
        <p:sp>
          <p:nvSpPr>
            <p:cNvPr id="7" name="矩形 6"/>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9" name="矩形 8"/>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0" name="矩形 9"/>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15" name="矩形 14"/>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19" idx="1"/>
            <a:endCxn id="15"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5"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5"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22" name="TextBox 21"/>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 </a:t>
            </a:r>
            <a:r>
              <a:rPr lang="zh-CN" altLang="en-US" dirty="0" smtClean="0">
                <a:latin typeface="微软雅黑" panose="020B0503020204020204" charset="-122"/>
                <a:ea typeface="微软雅黑" panose="020B0503020204020204" charset="-122"/>
              </a:rPr>
              <a:t>逻辑结构设计方法</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4.2 MySQL</a:t>
            </a:r>
            <a:r>
              <a:rPr lang="zh-CN" altLang="en-US" sz="2800" b="1" dirty="0">
                <a:latin typeface="黑体" panose="02010609060101010101" pitchFamily="49" charset="-122"/>
                <a:ea typeface="黑体" panose="02010609060101010101" pitchFamily="49" charset="-122"/>
                <a:sym typeface="+mn-ea"/>
              </a:rPr>
              <a:t>预备知识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en-US" altLang="zh-CN" sz="2800" b="0" dirty="0" smtClean="0">
                <a:solidFill>
                  <a:srgbClr val="FF0000"/>
                </a:solidFill>
                <a:latin typeface="黑体" panose="02010609060101010101" pitchFamily="49" charset="-122"/>
                <a:ea typeface="黑体" panose="02010609060101010101" pitchFamily="49" charset="-122"/>
                <a:sym typeface="+mn-ea"/>
              </a:rPr>
              <a:t>MySQL</a:t>
            </a:r>
            <a:r>
              <a:rPr lang="zh-CN" altLang="en-US" sz="2800" b="0" dirty="0" smtClean="0">
                <a:solidFill>
                  <a:srgbClr val="FF0000"/>
                </a:solidFill>
                <a:latin typeface="黑体" panose="02010609060101010101" pitchFamily="49" charset="-122"/>
                <a:ea typeface="黑体" panose="02010609060101010101" pitchFamily="49" charset="-122"/>
                <a:sym typeface="+mn-ea"/>
              </a:rPr>
              <a:t>扩展语言要素</a:t>
            </a:r>
            <a:r>
              <a:rPr lang="zh-CN" altLang="en-US" sz="2800" b="0" dirty="0" smtClean="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内置函数</a:t>
            </a: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表格 5"/>
          <p:cNvGraphicFramePr>
            <a:graphicFrameLocks noGrp="1"/>
          </p:cNvGraphicFramePr>
          <p:nvPr/>
        </p:nvGraphicFramePr>
        <p:xfrm>
          <a:off x="1840614" y="2909974"/>
          <a:ext cx="8128000" cy="3566160"/>
        </p:xfrm>
        <a:graphic>
          <a:graphicData uri="http://schemas.openxmlformats.org/drawingml/2006/table">
            <a:tbl>
              <a:tblPr firstRow="1" bandRow="1">
                <a:tableStyleId>{5940675A-B579-460E-94D1-54222C63F5DA}</a:tableStyleId>
              </a:tblPr>
              <a:tblGrid>
                <a:gridCol w="2975935"/>
                <a:gridCol w="5152065"/>
              </a:tblGrid>
              <a:tr h="370840">
                <a:tc>
                  <a:txBody>
                    <a:bodyPr/>
                    <a:lstStyle/>
                    <a:p>
                      <a:r>
                        <a:rPr lang="zh-CN" altLang="en-US" sz="2000" dirty="0" smtClean="0">
                          <a:latin typeface="微软雅黑" panose="020B0503020204020204" charset="-122"/>
                          <a:ea typeface="微软雅黑" panose="020B0503020204020204" charset="-122"/>
                        </a:rPr>
                        <a:t>数学函数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ABS()……</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聚合函数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COUNT()……</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字符串函数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ASC</a:t>
                      </a:r>
                      <a:r>
                        <a:rPr lang="zh-CN" altLang="zh-CN" sz="2000" kern="1200" dirty="0" smtClean="0">
                          <a:solidFill>
                            <a:schemeClr val="tx1"/>
                          </a:solidFill>
                          <a:effectLst/>
                          <a:latin typeface="微软雅黑" panose="020B0503020204020204" charset="-122"/>
                          <a:ea typeface="微软雅黑" panose="020B0503020204020204" charset="-122"/>
                          <a:cs typeface="+mn-cs"/>
                        </a:rPr>
                        <a:t>Ⅱ</a:t>
                      </a:r>
                      <a:r>
                        <a:rPr lang="en-US" altLang="zh-CN" sz="2000" kern="1200" dirty="0" smtClean="0">
                          <a:solidFill>
                            <a:schemeClr val="tx1"/>
                          </a:solidFill>
                          <a:effectLst/>
                          <a:latin typeface="微软雅黑" panose="020B0503020204020204" charset="-122"/>
                          <a:ea typeface="微软雅黑" panose="020B0503020204020204" charset="-122"/>
                          <a:cs typeface="+mn-cs"/>
                        </a:rPr>
                        <a:t>()……</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日期和时间函数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NOW()……</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加密函数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ENCODE()……</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控制流程函数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IF()……</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格式化函数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FORMAT()……</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类型转换函数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CAST()……</a:t>
                      </a:r>
                      <a:endParaRPr lang="zh-CN" altLang="en-US" sz="2000" dirty="0">
                        <a:latin typeface="微软雅黑" panose="020B0503020204020204" charset="-122"/>
                        <a:ea typeface="微软雅黑" panose="020B0503020204020204" charset="-122"/>
                      </a:endParaRPr>
                    </a:p>
                  </a:txBody>
                  <a:tcPr anchor="ctr"/>
                </a:tc>
              </a:tr>
              <a:tr h="370840">
                <a:tc>
                  <a:txBody>
                    <a:bodyPr/>
                    <a:lstStyle/>
                    <a:p>
                      <a:r>
                        <a:rPr lang="zh-CN" altLang="en-US" sz="2000" dirty="0" smtClean="0">
                          <a:latin typeface="微软雅黑" panose="020B0503020204020204" charset="-122"/>
                          <a:ea typeface="微软雅黑" panose="020B0503020204020204" charset="-122"/>
                        </a:rPr>
                        <a:t>系统信息函数</a:t>
                      </a:r>
                      <a:endParaRPr lang="zh-CN" altLang="en-US" sz="2000" dirty="0">
                        <a:latin typeface="微软雅黑" panose="020B0503020204020204" charset="-122"/>
                        <a:ea typeface="微软雅黑" panose="020B0503020204020204" charset="-122"/>
                      </a:endParaRPr>
                    </a:p>
                  </a:txBody>
                  <a:tcPr anchor="ctr"/>
                </a:tc>
                <a:tc>
                  <a:txBody>
                    <a:bodyPr/>
                    <a:lstStyle/>
                    <a:p>
                      <a:r>
                        <a:rPr lang="en-US" altLang="zh-CN" sz="2000" dirty="0" smtClean="0">
                          <a:latin typeface="微软雅黑" panose="020B0503020204020204" charset="-122"/>
                          <a:ea typeface="微软雅黑" panose="020B0503020204020204" charset="-122"/>
                        </a:rPr>
                        <a:t>USER()……</a:t>
                      </a:r>
                      <a:endParaRPr lang="zh-CN" altLang="en-US" sz="2000" dirty="0">
                        <a:latin typeface="微软雅黑" panose="020B0503020204020204" charset="-122"/>
                        <a:ea typeface="微软雅黑" panose="020B0503020204020204" charset="-122"/>
                      </a:endParaRPr>
                    </a:p>
                  </a:txBody>
                  <a:tcPr anchor="ctr"/>
                </a:tc>
              </a:tr>
            </a:tbl>
          </a:graphicData>
        </a:graphic>
      </p:graphicFrame>
      <p:grpSp>
        <p:nvGrpSpPr>
          <p:cNvPr id="10" name="组合 9"/>
          <p:cNvGrpSpPr/>
          <p:nvPr/>
        </p:nvGrpSpPr>
        <p:grpSpPr>
          <a:xfrm>
            <a:off x="0" y="238000"/>
            <a:ext cx="563526" cy="6382001"/>
            <a:chOff x="0" y="0"/>
            <a:chExt cx="563526" cy="6382001"/>
          </a:xfrm>
        </p:grpSpPr>
        <p:sp>
          <p:nvSpPr>
            <p:cNvPr id="11" name="矩形 10"/>
            <p:cNvSpPr/>
            <p:nvPr/>
          </p:nvSpPr>
          <p:spPr>
            <a:xfrm>
              <a:off x="0" y="0"/>
              <a:ext cx="563526" cy="1908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a:solidFill>
                    <a:schemeClr val="bg1"/>
                  </a:solidFill>
                  <a:latin typeface="黑体" panose="02010609060101010101" pitchFamily="49" charset="-122"/>
                  <a:ea typeface="黑体" panose="02010609060101010101" pitchFamily="49" charset="-122"/>
                  <a:sym typeface="+mn-ea"/>
                </a:rPr>
                <a:t>使用基础</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928458"/>
              <a:ext cx="563526" cy="2218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SQL</a:t>
              </a:r>
              <a:r>
                <a:rPr lang="zh-CN" altLang="en-US" sz="1600" dirty="0">
                  <a:solidFill>
                    <a:schemeClr val="tx1"/>
                  </a:solidFill>
                  <a:latin typeface="黑体" panose="02010609060101010101" pitchFamily="49" charset="-122"/>
                  <a:ea typeface="黑体" panose="02010609060101010101" pitchFamily="49" charset="-122"/>
                  <a:sym typeface="+mn-ea"/>
                </a:rPr>
                <a:t>扩展语言要素</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0" y="4163348"/>
              <a:ext cx="563526" cy="22186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My</a:t>
              </a:r>
            </a:p>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SQL</a:t>
              </a:r>
              <a:r>
                <a:rPr lang="zh-CN" altLang="en-US" sz="1600" dirty="0" smtClean="0">
                  <a:solidFill>
                    <a:schemeClr val="bg1"/>
                  </a:solidFill>
                  <a:latin typeface="黑体" panose="02010609060101010101" pitchFamily="49" charset="-122"/>
                  <a:ea typeface="黑体" panose="02010609060101010101" pitchFamily="49" charset="-122"/>
                  <a:sym typeface="+mn-ea"/>
                </a:rPr>
                <a:t>安装与配置</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4" name="矩形 13"/>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2196464" cy="2691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charset="-122"/>
                <a:ea typeface="微软雅黑" panose="020B0503020204020204" charset="-122"/>
              </a:rPr>
              <a:t>MySQL</a:t>
            </a:r>
            <a:r>
              <a:rPr lang="zh-CN" altLang="en-US" dirty="0">
                <a:solidFill>
                  <a:schemeClr val="bg1"/>
                </a:solidFill>
                <a:latin typeface="微软雅黑" panose="020B0503020204020204" charset="-122"/>
                <a:ea typeface="微软雅黑" panose="020B0503020204020204" charset="-122"/>
              </a:rPr>
              <a:t>预备知识</a:t>
            </a:r>
          </a:p>
        </p:txBody>
      </p:sp>
      <p:sp>
        <p:nvSpPr>
          <p:cNvPr id="20" name="矩形 19"/>
          <p:cNvSpPr/>
          <p:nvPr/>
        </p:nvSpPr>
        <p:spPr>
          <a:xfrm>
            <a:off x="9894313" y="680771"/>
            <a:ext cx="1177756"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数据定义</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4" name="肘形连接符 23"/>
          <p:cNvCxnSpPr>
            <a:stCxn id="14" idx="3"/>
            <a:endCxn id="21"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3"/>
            <a:endCxn id="22"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3" idx="1"/>
            <a:endCxn id="14"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470548"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4.2.2 MySQL</a:t>
            </a:r>
            <a:r>
              <a:rPr lang="zh-CN" altLang="en-US" dirty="0" smtClean="0">
                <a:latin typeface="微软雅黑" panose="020B0503020204020204" charset="-122"/>
                <a:ea typeface="微软雅黑" panose="020B0503020204020204" charset="-122"/>
              </a:rPr>
              <a:t>中的</a:t>
            </a:r>
            <a:r>
              <a:rPr lang="en-US" altLang="zh-CN" dirty="0" smtClean="0">
                <a:latin typeface="微软雅黑" panose="020B0503020204020204" charset="-122"/>
                <a:ea typeface="微软雅黑" panose="020B0503020204020204" charset="-122"/>
              </a:rPr>
              <a:t>	SQL</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布尔值只包含两个可能的值，分别是</a:t>
            </a:r>
            <a:r>
              <a:rPr lang="en-US" altLang="zh-CN" sz="2400" b="0" dirty="0" smtClean="0">
                <a:solidFill>
                  <a:schemeClr val="tx1"/>
                </a:solidFill>
                <a:latin typeface="黑体" panose="02010609060101010101" pitchFamily="49" charset="-122"/>
                <a:ea typeface="黑体" panose="02010609060101010101" pitchFamily="49" charset="-122"/>
              </a:rPr>
              <a:t>TRUE</a:t>
            </a:r>
            <a:r>
              <a:rPr lang="zh-CN" altLang="en-US" sz="2400" b="0" dirty="0" smtClean="0">
                <a:solidFill>
                  <a:schemeClr val="tx1"/>
                </a:solidFill>
                <a:latin typeface="黑体" panose="02010609060101010101" pitchFamily="49" charset="-122"/>
                <a:ea typeface="黑体" panose="02010609060101010101" pitchFamily="49" charset="-122"/>
              </a:rPr>
              <a:t>和（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布尔值只包含两个可能的值，分别是</a:t>
            </a:r>
            <a:r>
              <a:rPr lang="en-US" altLang="zh-CN" sz="2400" b="0" dirty="0" smtClean="0">
                <a:solidFill>
                  <a:schemeClr val="tx1"/>
                </a:solidFill>
                <a:latin typeface="黑体" panose="02010609060101010101" pitchFamily="49" charset="-122"/>
                <a:ea typeface="黑体" panose="02010609060101010101" pitchFamily="49" charset="-122"/>
              </a:rPr>
              <a:t>TRUE</a:t>
            </a:r>
            <a:r>
              <a:rPr lang="zh-CN" altLang="en-US" sz="2400" b="0" dirty="0" smtClean="0">
                <a:solidFill>
                  <a:schemeClr val="tx1"/>
                </a:solidFill>
                <a:latin typeface="黑体" panose="02010609060101010101" pitchFamily="49" charset="-122"/>
                <a:ea typeface="黑体" panose="02010609060101010101" pitchFamily="49" charset="-122"/>
              </a:rPr>
              <a:t>和（   </a:t>
            </a:r>
            <a:r>
              <a:rPr lang="en-US" altLang="zh-CN" sz="2400" b="0" dirty="0" smtClean="0">
                <a:solidFill>
                  <a:srgbClr val="FF0000"/>
                </a:solidFill>
                <a:latin typeface="黑体" panose="02010609060101010101" pitchFamily="49" charset="-122"/>
                <a:ea typeface="黑体" panose="02010609060101010101" pitchFamily="49" charset="-122"/>
              </a:rPr>
              <a:t>FALSE</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算术运算符有：加、减、乘、除、（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算术运算符有：加、减、乘、除、（    </a:t>
            </a:r>
            <a:r>
              <a:rPr lang="zh-CN" altLang="en-US" sz="2400" b="0" dirty="0" smtClean="0">
                <a:solidFill>
                  <a:srgbClr val="FF0000"/>
                </a:solidFill>
                <a:latin typeface="黑体" panose="02010609060101010101" pitchFamily="49" charset="-122"/>
                <a:ea typeface="黑体" panose="02010609060101010101" pitchFamily="49" charset="-122"/>
              </a:rPr>
              <a:t>求模</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逻辑运算符</a:t>
            </a:r>
            <a:r>
              <a:rPr lang="en-US" altLang="zh-CN" sz="2400" b="0" dirty="0" smtClean="0">
                <a:solidFill>
                  <a:schemeClr val="tx1"/>
                </a:solidFill>
                <a:latin typeface="黑体" panose="02010609060101010101" pitchFamily="49" charset="-122"/>
                <a:ea typeface="黑体" panose="02010609060101010101" pitchFamily="49" charset="-122"/>
              </a:rPr>
              <a:t>&amp;&amp;</a:t>
            </a:r>
            <a:r>
              <a:rPr lang="zh-CN" altLang="en-US" sz="2400" b="0" dirty="0" smtClean="0">
                <a:solidFill>
                  <a:schemeClr val="tx1"/>
                </a:solidFill>
                <a:latin typeface="黑体" panose="02010609060101010101" pitchFamily="49" charset="-122"/>
                <a:ea typeface="黑体" panose="02010609060101010101" pitchFamily="49" charset="-122"/>
              </a:rPr>
              <a:t>表示（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逻辑非</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逻辑与</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逻辑或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逻辑异或</a:t>
            </a:r>
            <a:endParaRPr lang="zh-CN" altLang="en-US"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逻辑运算符</a:t>
            </a:r>
            <a:r>
              <a:rPr lang="en-US" altLang="zh-CN" sz="2400" b="0" dirty="0" smtClean="0">
                <a:solidFill>
                  <a:schemeClr val="tx1"/>
                </a:solidFill>
                <a:latin typeface="黑体" panose="02010609060101010101" pitchFamily="49" charset="-122"/>
                <a:ea typeface="黑体" panose="02010609060101010101" pitchFamily="49" charset="-122"/>
              </a:rPr>
              <a:t>&amp;&amp;</a:t>
            </a:r>
            <a:r>
              <a:rPr lang="zh-CN" altLang="en-US" sz="2400" b="0" dirty="0" smtClean="0">
                <a:solidFill>
                  <a:schemeClr val="tx1"/>
                </a:solidFill>
                <a:latin typeface="黑体" panose="02010609060101010101" pitchFamily="49" charset="-122"/>
                <a:ea typeface="黑体" panose="02010609060101010101" pitchFamily="49" charset="-122"/>
              </a:rPr>
              <a:t>表示（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逻辑非</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rgbClr val="FF0000"/>
                </a:solidFill>
                <a:latin typeface="黑体" panose="02010609060101010101" pitchFamily="49" charset="-122"/>
                <a:ea typeface="黑体" panose="02010609060101010101" pitchFamily="49" charset="-122"/>
              </a:rPr>
              <a:t>逻辑与</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逻辑或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逻辑异或</a:t>
            </a:r>
            <a:endParaRPr lang="zh-CN" altLang="en-US"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根据表达式的值的数据类型，表达式可分为字符型表达式、数值型表达式和（        ）表达式。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rPr>
              <a:t>根据表达式的值的数据类型，表达式可分为字符型表达式、数值型表达式和（    </a:t>
            </a:r>
            <a:r>
              <a:rPr lang="zh-CN" altLang="en-US" sz="2400" b="0" dirty="0" smtClean="0">
                <a:solidFill>
                  <a:srgbClr val="FF0000"/>
                </a:solidFill>
                <a:latin typeface="黑体" panose="02010609060101010101" pitchFamily="49" charset="-122"/>
                <a:ea typeface="黑体" panose="02010609060101010101" pitchFamily="49" charset="-122"/>
              </a:rPr>
              <a:t>日期</a:t>
            </a:r>
            <a:r>
              <a:rPr lang="zh-CN" altLang="en-US" sz="2400" b="0" dirty="0" smtClean="0">
                <a:solidFill>
                  <a:schemeClr val="tx1"/>
                </a:solidFill>
                <a:latin typeface="黑体" panose="02010609060101010101" pitchFamily="49" charset="-122"/>
                <a:ea typeface="黑体" panose="02010609060101010101" pitchFamily="49" charset="-122"/>
              </a:rPr>
              <a:t>    ）表达式。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COUNT()</a:t>
            </a:r>
            <a:r>
              <a:rPr lang="zh-CN" altLang="en-US" sz="2400" b="0" dirty="0" smtClean="0">
                <a:solidFill>
                  <a:schemeClr val="tx1"/>
                </a:solidFill>
                <a:latin typeface="黑体" panose="02010609060101010101" pitchFamily="49" charset="-122"/>
                <a:ea typeface="黑体" panose="02010609060101010101" pitchFamily="49" charset="-122"/>
              </a:rPr>
              <a:t>函数是（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数学函数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聚合函数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字符串函数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加密函数</a:t>
            </a:r>
            <a:endParaRPr lang="zh-CN" altLang="en-US"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3.3 </a:t>
            </a:r>
            <a:r>
              <a:rPr lang="zh-CN" altLang="en-US" sz="2800" b="1" dirty="0">
                <a:latin typeface="黑体" panose="02010609060101010101" pitchFamily="49" charset="-122"/>
                <a:ea typeface="黑体" panose="02010609060101010101" pitchFamily="49" charset="-122"/>
                <a:sym typeface="+mn-ea"/>
              </a:rPr>
              <a:t>关系数据库设计方法</a:t>
            </a:r>
          </a:p>
        </p:txBody>
      </p:sp>
      <p:sp>
        <p:nvSpPr>
          <p:cNvPr id="4" name="文本框 2"/>
          <p:cNvSpPr txBox="1"/>
          <p:nvPr>
            <p:custDataLst>
              <p:tags r:id="rId1"/>
            </p:custDataLst>
          </p:nvPr>
        </p:nvSpPr>
        <p:spPr>
          <a:xfrm>
            <a:off x="735180" y="1052738"/>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逻辑</a:t>
            </a:r>
            <a:r>
              <a:rPr lang="zh-CN" altLang="en-US" sz="2800" b="0" dirty="0" smtClean="0">
                <a:solidFill>
                  <a:srgbClr val="FF0000"/>
                </a:solidFill>
                <a:latin typeface="黑体" panose="02010609060101010101" pitchFamily="49" charset="-122"/>
                <a:ea typeface="黑体" panose="02010609060101010101" pitchFamily="49" charset="-122"/>
                <a:sym typeface="+mn-ea"/>
              </a:rPr>
              <a:t>结构设计方法</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E-R</a:t>
            </a:r>
            <a:r>
              <a:rPr lang="zh-CN" altLang="en-US" sz="2400" dirty="0" smtClean="0">
                <a:solidFill>
                  <a:srgbClr val="FF0000"/>
                </a:solidFill>
                <a:latin typeface="微软雅黑" panose="020B0503020204020204" charset="-122"/>
                <a:ea typeface="微软雅黑" panose="020B0503020204020204" charset="-122"/>
              </a:rPr>
              <a:t>图向关系模型的转换</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3" name="矩形 12"/>
          <p:cNvSpPr/>
          <p:nvPr/>
        </p:nvSpPr>
        <p:spPr>
          <a:xfrm>
            <a:off x="1399905" y="3139329"/>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4" name="任意多边形 13"/>
          <p:cNvSpPr/>
          <p:nvPr/>
        </p:nvSpPr>
        <p:spPr>
          <a:xfrm>
            <a:off x="1902472" y="2872533"/>
            <a:ext cx="9241018" cy="443915"/>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一个实体型转换为一个关系模式，实体的属性作为关系的属性，实体的码作为关系的码</a:t>
            </a:r>
            <a:endParaRPr lang="zh-CN" altLang="en-US" sz="1600" kern="1200" dirty="0">
              <a:latin typeface="手札体-简粗体" panose="03000700000000000000" pitchFamily="66" charset="-122"/>
              <a:ea typeface="手札体-简粗体" panose="03000700000000000000" pitchFamily="66" charset="-122"/>
            </a:endParaRPr>
          </a:p>
        </p:txBody>
      </p:sp>
      <p:sp>
        <p:nvSpPr>
          <p:cNvPr id="15" name="矩形 14"/>
          <p:cNvSpPr/>
          <p:nvPr/>
        </p:nvSpPr>
        <p:spPr>
          <a:xfrm>
            <a:off x="1399905" y="3773325"/>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6" name="任意多边形 15"/>
          <p:cNvSpPr/>
          <p:nvPr/>
        </p:nvSpPr>
        <p:spPr>
          <a:xfrm>
            <a:off x="1902472" y="3506529"/>
            <a:ext cx="9241018" cy="443915"/>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一个一对一联系可以转换为一个独立的关系模式，也可以与任意一端对应的关系模式合并</a:t>
            </a:r>
            <a:endParaRPr lang="zh-CN" altLang="en-US" sz="1600" kern="1200" dirty="0">
              <a:latin typeface="手札体-简粗体" panose="03000700000000000000" pitchFamily="66" charset="-122"/>
              <a:ea typeface="手札体-简粗体" panose="03000700000000000000" pitchFamily="66" charset="-122"/>
            </a:endParaRPr>
          </a:p>
        </p:txBody>
      </p:sp>
      <p:sp>
        <p:nvSpPr>
          <p:cNvPr id="17" name="矩形 16"/>
          <p:cNvSpPr/>
          <p:nvPr/>
        </p:nvSpPr>
        <p:spPr>
          <a:xfrm>
            <a:off x="1399905" y="4407320"/>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8" name="任意多边形 17"/>
          <p:cNvSpPr/>
          <p:nvPr/>
        </p:nvSpPr>
        <p:spPr>
          <a:xfrm>
            <a:off x="1902472" y="4140525"/>
            <a:ext cx="9241018" cy="443915"/>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一个一对多联系可以转换为一个独立的关系模式，也可以与</a:t>
            </a:r>
            <a:r>
              <a:rPr lang="en-US" altLang="zh-CN" sz="1600" kern="1200" dirty="0" smtClean="0">
                <a:latin typeface="手札体-简粗体" panose="03000700000000000000" pitchFamily="66" charset="-122"/>
                <a:ea typeface="手札体-简粗体" panose="03000700000000000000" pitchFamily="66" charset="-122"/>
              </a:rPr>
              <a:t>N</a:t>
            </a:r>
            <a:r>
              <a:rPr lang="zh-CN" altLang="en-US" sz="1600" kern="1200" dirty="0" smtClean="0">
                <a:latin typeface="手札体-简粗体" panose="03000700000000000000" pitchFamily="66" charset="-122"/>
                <a:ea typeface="手札体-简粗体" panose="03000700000000000000" pitchFamily="66" charset="-122"/>
              </a:rPr>
              <a:t>端对应的关系模式合并</a:t>
            </a:r>
            <a:endParaRPr lang="zh-CN" altLang="en-US" sz="1600" kern="1200" dirty="0">
              <a:latin typeface="手札体-简粗体" panose="03000700000000000000" pitchFamily="66" charset="-122"/>
              <a:ea typeface="手札体-简粗体" panose="03000700000000000000" pitchFamily="66" charset="-122"/>
            </a:endParaRPr>
          </a:p>
        </p:txBody>
      </p:sp>
      <p:sp>
        <p:nvSpPr>
          <p:cNvPr id="19" name="矩形 18"/>
          <p:cNvSpPr/>
          <p:nvPr/>
        </p:nvSpPr>
        <p:spPr>
          <a:xfrm>
            <a:off x="1399905" y="5041316"/>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0" name="任意多边形 19"/>
          <p:cNvSpPr/>
          <p:nvPr/>
        </p:nvSpPr>
        <p:spPr>
          <a:xfrm>
            <a:off x="1902472" y="4774520"/>
            <a:ext cx="9241018" cy="569196"/>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一个多对多联系转换为一个关系模式。与该联系相连的各实体的码以及联系本身的属性均转换为关系的属性</a:t>
            </a:r>
            <a:endParaRPr lang="zh-CN" altLang="en-US" sz="1600" kern="1200" dirty="0">
              <a:latin typeface="手札体-简粗体" panose="03000700000000000000" pitchFamily="66" charset="-122"/>
              <a:ea typeface="手札体-简粗体" panose="03000700000000000000" pitchFamily="66" charset="-122"/>
            </a:endParaRPr>
          </a:p>
        </p:txBody>
      </p:sp>
      <p:sp>
        <p:nvSpPr>
          <p:cNvPr id="21" name="矩形 20"/>
          <p:cNvSpPr/>
          <p:nvPr/>
        </p:nvSpPr>
        <p:spPr>
          <a:xfrm>
            <a:off x="1399905" y="5675312"/>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2" name="任意多边形 21"/>
          <p:cNvSpPr/>
          <p:nvPr/>
        </p:nvSpPr>
        <p:spPr>
          <a:xfrm>
            <a:off x="1902472" y="5408516"/>
            <a:ext cx="9241018" cy="443915"/>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三个或以上实体间的一个多元联系可以转换为一个关系模式</a:t>
            </a:r>
            <a:endParaRPr lang="zh-CN" altLang="en-US" sz="1600" kern="1200" dirty="0">
              <a:latin typeface="手札体-简粗体" panose="03000700000000000000" pitchFamily="66" charset="-122"/>
              <a:ea typeface="手札体-简粗体" panose="03000700000000000000" pitchFamily="66" charset="-122"/>
            </a:endParaRPr>
          </a:p>
        </p:txBody>
      </p:sp>
      <p:sp>
        <p:nvSpPr>
          <p:cNvPr id="23" name="矩形 22"/>
          <p:cNvSpPr/>
          <p:nvPr/>
        </p:nvSpPr>
        <p:spPr>
          <a:xfrm>
            <a:off x="1399905" y="6309308"/>
            <a:ext cx="10051358" cy="302400"/>
          </a:xfrm>
          <a:prstGeom prst="rect">
            <a:avLst/>
          </a:prstGeom>
        </p:spPr>
        <p:style>
          <a:lnRef idx="2">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4" name="任意多边形 23"/>
          <p:cNvSpPr/>
          <p:nvPr/>
        </p:nvSpPr>
        <p:spPr>
          <a:xfrm>
            <a:off x="1902472" y="6042512"/>
            <a:ext cx="9241018" cy="443915"/>
          </a:xfrm>
          <a:custGeom>
            <a:avLst/>
            <a:gdLst>
              <a:gd name="connsiteX0" fmla="*/ 0 w 9241018"/>
              <a:gd name="connsiteY0" fmla="*/ 73987 h 443915"/>
              <a:gd name="connsiteX1" fmla="*/ 73987 w 9241018"/>
              <a:gd name="connsiteY1" fmla="*/ 0 h 443915"/>
              <a:gd name="connsiteX2" fmla="*/ 9167031 w 9241018"/>
              <a:gd name="connsiteY2" fmla="*/ 0 h 443915"/>
              <a:gd name="connsiteX3" fmla="*/ 9241018 w 9241018"/>
              <a:gd name="connsiteY3" fmla="*/ 73987 h 443915"/>
              <a:gd name="connsiteX4" fmla="*/ 9241018 w 9241018"/>
              <a:gd name="connsiteY4" fmla="*/ 369928 h 443915"/>
              <a:gd name="connsiteX5" fmla="*/ 9167031 w 9241018"/>
              <a:gd name="connsiteY5" fmla="*/ 443915 h 443915"/>
              <a:gd name="connsiteX6" fmla="*/ 73987 w 9241018"/>
              <a:gd name="connsiteY6" fmla="*/ 443915 h 443915"/>
              <a:gd name="connsiteX7" fmla="*/ 0 w 9241018"/>
              <a:gd name="connsiteY7" fmla="*/ 369928 h 443915"/>
              <a:gd name="connsiteX8" fmla="*/ 0 w 9241018"/>
              <a:gd name="connsiteY8" fmla="*/ 73987 h 4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1018" h="443915">
                <a:moveTo>
                  <a:pt x="0" y="73987"/>
                </a:moveTo>
                <a:cubicBezTo>
                  <a:pt x="0" y="33125"/>
                  <a:pt x="33125" y="0"/>
                  <a:pt x="73987" y="0"/>
                </a:cubicBezTo>
                <a:lnTo>
                  <a:pt x="9167031" y="0"/>
                </a:lnTo>
                <a:cubicBezTo>
                  <a:pt x="9207893" y="0"/>
                  <a:pt x="9241018" y="33125"/>
                  <a:pt x="9241018" y="73987"/>
                </a:cubicBezTo>
                <a:lnTo>
                  <a:pt x="9241018" y="369928"/>
                </a:lnTo>
                <a:cubicBezTo>
                  <a:pt x="9241018" y="410790"/>
                  <a:pt x="9207893" y="443915"/>
                  <a:pt x="9167031" y="443915"/>
                </a:cubicBezTo>
                <a:lnTo>
                  <a:pt x="73987" y="443915"/>
                </a:lnTo>
                <a:cubicBezTo>
                  <a:pt x="33125" y="443915"/>
                  <a:pt x="0" y="410790"/>
                  <a:pt x="0" y="369928"/>
                </a:cubicBezTo>
                <a:lnTo>
                  <a:pt x="0" y="7398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87612" tIns="21670" rIns="287612" bIns="2167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手札体-简粗体" panose="03000700000000000000" pitchFamily="66" charset="-122"/>
                <a:ea typeface="手札体-简粗体" panose="03000700000000000000" pitchFamily="66" charset="-122"/>
              </a:rPr>
              <a:t>具有相同码的关系模式可合并</a:t>
            </a:r>
            <a:endParaRPr lang="zh-CN" altLang="en-US" sz="1600" kern="1200" dirty="0">
              <a:latin typeface="手札体-简粗体" panose="03000700000000000000" pitchFamily="66" charset="-122"/>
              <a:ea typeface="手札体-简粗体" panose="03000700000000000000" pitchFamily="66" charset="-122"/>
            </a:endParaRPr>
          </a:p>
        </p:txBody>
      </p:sp>
      <p:grpSp>
        <p:nvGrpSpPr>
          <p:cNvPr id="7" name="组合 6"/>
          <p:cNvGrpSpPr/>
          <p:nvPr/>
        </p:nvGrpSpPr>
        <p:grpSpPr>
          <a:xfrm>
            <a:off x="0" y="286588"/>
            <a:ext cx="563526" cy="6284824"/>
            <a:chOff x="0" y="180767"/>
            <a:chExt cx="563526" cy="6284824"/>
          </a:xfrm>
        </p:grpSpPr>
        <p:sp>
          <p:nvSpPr>
            <p:cNvPr id="8" name="矩形 7"/>
            <p:cNvSpPr/>
            <p:nvPr/>
          </p:nvSpPr>
          <p:spPr>
            <a:xfrm>
              <a:off x="0" y="180767"/>
              <a:ext cx="563526" cy="13397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各级模式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550374"/>
              <a:ext cx="563526" cy="1766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概念结构设计</a:t>
              </a:r>
            </a:p>
          </p:txBody>
        </p:sp>
        <p:sp>
          <p:nvSpPr>
            <p:cNvPr id="10" name="矩形 9"/>
            <p:cNvSpPr/>
            <p:nvPr/>
          </p:nvSpPr>
          <p:spPr>
            <a:xfrm>
              <a:off x="0" y="3338625"/>
              <a:ext cx="563526" cy="17669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逻辑结构设计</a:t>
              </a:r>
            </a:p>
          </p:txBody>
        </p:sp>
        <p:sp>
          <p:nvSpPr>
            <p:cNvPr id="11" name="矩形 10"/>
            <p:cNvSpPr/>
            <p:nvPr/>
          </p:nvSpPr>
          <p:spPr>
            <a:xfrm>
              <a:off x="0" y="5125889"/>
              <a:ext cx="563526" cy="13397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物理设计</a:t>
              </a:r>
            </a:p>
          </p:txBody>
        </p:sp>
      </p:grpSp>
      <p:sp>
        <p:nvSpPr>
          <p:cNvPr id="25" name="矩形 24"/>
          <p:cNvSpPr/>
          <p:nvPr/>
        </p:nvSpPr>
        <p:spPr>
          <a:xfrm>
            <a:off x="7769658" y="412560"/>
            <a:ext cx="137009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29" idx="1"/>
            <a:endCxn id="25" idx="3"/>
          </p:cNvCxnSpPr>
          <p:nvPr/>
        </p:nvCxnSpPr>
        <p:spPr>
          <a:xfrm rot="10800000" flipV="1">
            <a:off x="9139752" y="233392"/>
            <a:ext cx="141082" cy="33082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5" idx="3"/>
          </p:cNvCxnSpPr>
          <p:nvPr/>
        </p:nvCxnSpPr>
        <p:spPr>
          <a:xfrm rot="10800000">
            <a:off x="9139753" y="564214"/>
            <a:ext cx="141081" cy="17072"/>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5" idx="3"/>
          </p:cNvCxnSpPr>
          <p:nvPr/>
        </p:nvCxnSpPr>
        <p:spPr>
          <a:xfrm rot="10800000">
            <a:off x="9139753" y="564214"/>
            <a:ext cx="155453" cy="34195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280834" y="81738"/>
            <a:ext cx="1788444" cy="303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数据库设计概述</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280833" y="446705"/>
            <a:ext cx="2575809"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数据库设计的基本步骤</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295205" y="759601"/>
            <a:ext cx="2355512"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关系数据库设计方法</a:t>
            </a:r>
            <a:endParaRPr lang="zh-CN" altLang="en-US" dirty="0">
              <a:solidFill>
                <a:schemeClr val="bg1"/>
              </a:solidFill>
              <a:latin typeface="微软雅黑" panose="020B0503020204020204" charset="-122"/>
              <a:ea typeface="微软雅黑" panose="020B0503020204020204" charset="-122"/>
            </a:endParaRPr>
          </a:p>
        </p:txBody>
      </p:sp>
      <p:sp>
        <p:nvSpPr>
          <p:cNvPr id="32" name="TextBox 31"/>
          <p:cNvSpPr txBox="1"/>
          <p:nvPr/>
        </p:nvSpPr>
        <p:spPr>
          <a:xfrm>
            <a:off x="876115" y="174153"/>
            <a:ext cx="341471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3.3.3.1 E-R</a:t>
            </a:r>
            <a:r>
              <a:rPr lang="zh-CN" altLang="en-US" dirty="0">
                <a:latin typeface="微软雅黑" panose="020B0503020204020204" charset="-122"/>
                <a:ea typeface="微软雅黑" panose="020B0503020204020204" charset="-122"/>
              </a:rPr>
              <a:t>图向关系模型的转换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0" grpId="0" animBg="1"/>
      <p:bldP spid="22"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COUNT()</a:t>
            </a:r>
            <a:r>
              <a:rPr lang="zh-CN" altLang="en-US" sz="2400" b="0" dirty="0" smtClean="0">
                <a:solidFill>
                  <a:schemeClr val="tx1"/>
                </a:solidFill>
                <a:latin typeface="黑体" panose="02010609060101010101" pitchFamily="49" charset="-122"/>
                <a:ea typeface="黑体" panose="02010609060101010101" pitchFamily="49" charset="-122"/>
              </a:rPr>
              <a:t>函数是（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数学函数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rgbClr val="FF0000"/>
                </a:solidFill>
                <a:latin typeface="黑体" panose="02010609060101010101" pitchFamily="49" charset="-122"/>
                <a:ea typeface="黑体" panose="02010609060101010101" pitchFamily="49" charset="-122"/>
              </a:rPr>
              <a:t>聚合函数</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字符串函数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加密函数</a:t>
            </a:r>
            <a:endParaRPr lang="zh-CN" altLang="en-US" sz="2400" b="0" dirty="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4.3 </a:t>
            </a:r>
            <a:r>
              <a:rPr lang="zh-CN" altLang="en-US" sz="2800" b="1" dirty="0" smtClean="0">
                <a:latin typeface="黑体" panose="02010609060101010101" pitchFamily="49" charset="-122"/>
                <a:ea typeface="黑体" panose="02010609060101010101" pitchFamily="49" charset="-122"/>
                <a:sym typeface="+mn-ea"/>
              </a:rPr>
              <a:t>数据定义</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052" y="2349907"/>
            <a:ext cx="598170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14798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综合</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代码</a:t>
            </a:r>
            <a:r>
              <a:rPr lang="en-US" altLang="zh-CN" sz="2800" b="0" dirty="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题）</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TextBox 11"/>
          <p:cNvSpPr txBox="1"/>
          <p:nvPr/>
        </p:nvSpPr>
        <p:spPr>
          <a:xfrm>
            <a:off x="1135025" y="5357376"/>
            <a:ext cx="10002190" cy="500137"/>
          </a:xfrm>
          <a:prstGeom prst="rect">
            <a:avLst/>
          </a:prstGeom>
          <a:noFill/>
        </p:spPr>
        <p:txBody>
          <a:bodyPr wrap="square" rtlCol="0">
            <a:spAutoFit/>
          </a:bodyPr>
          <a:lstStyle/>
          <a:p>
            <a:pPr>
              <a:lnSpc>
                <a:spcPts val="3700"/>
              </a:lnSpc>
            </a:pPr>
            <a:r>
              <a:rPr lang="en-US" altLang="zh-CN" sz="2400" dirty="0" smtClean="0">
                <a:latin typeface="黑体" panose="02010609060101010101" pitchFamily="49" charset="-122"/>
                <a:ea typeface="黑体" panose="02010609060101010101" pitchFamily="49" charset="-122"/>
                <a:cs typeface="Arial" panose="020B0604020202020204" pitchFamily="34" charset="0"/>
              </a:rPr>
              <a:t>[]</a:t>
            </a:r>
            <a:r>
              <a:rPr lang="zh-CN" altLang="en-US" sz="2400" dirty="0" smtClean="0">
                <a:latin typeface="黑体" panose="02010609060101010101" pitchFamily="49" charset="-122"/>
                <a:ea typeface="黑体" panose="02010609060101010101" pitchFamily="49" charset="-122"/>
                <a:cs typeface="Arial" panose="020B0604020202020204" pitchFamily="34" charset="0"/>
              </a:rPr>
              <a:t>标示其内容为可选项；</a:t>
            </a:r>
            <a:r>
              <a:rPr lang="en-US" altLang="zh-CN" sz="2400" dirty="0" smtClean="0">
                <a:latin typeface="黑体" panose="02010609060101010101" pitchFamily="49" charset="-122"/>
                <a:ea typeface="黑体" panose="02010609060101010101" pitchFamily="49" charset="-122"/>
                <a:cs typeface="Arial" panose="020B0604020202020204" pitchFamily="34" charset="0"/>
              </a:rPr>
              <a:t>| </a:t>
            </a:r>
            <a:r>
              <a:rPr lang="zh-CN" altLang="en-US" sz="2400" dirty="0" smtClean="0">
                <a:latin typeface="黑体" panose="02010609060101010101" pitchFamily="49" charset="-122"/>
                <a:ea typeface="黑体" panose="02010609060101010101" pitchFamily="49" charset="-122"/>
                <a:cs typeface="Arial" panose="020B0604020202020204" pitchFamily="34" charset="0"/>
              </a:rPr>
              <a:t>用于分隔花括号中的选择项</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
        <p:nvSpPr>
          <p:cNvPr id="13" name="矩形 12"/>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4" name="肘形连接符 13"/>
          <p:cNvCxnSpPr>
            <a:stCxn id="17" idx="1"/>
            <a:endCxn id="13"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3"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3"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9" name="矩形 18"/>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3" idx="3"/>
            <a:endCxn id="20"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3" idx="3"/>
            <a:endCxn id="21"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2" idx="1"/>
            <a:endCxn id="13"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矩形 12"/>
          <p:cNvSpPr/>
          <p:nvPr/>
        </p:nvSpPr>
        <p:spPr>
          <a:xfrm>
            <a:off x="5727134" y="3818243"/>
            <a:ext cx="1788622" cy="3615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7226502" y="4210031"/>
            <a:ext cx="386410" cy="3619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12912" y="4306204"/>
            <a:ext cx="1456660"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创建数据库前进行判断</a:t>
            </a:r>
            <a:endParaRPr lang="zh-CN" altLang="en-US" dirty="0">
              <a:latin typeface="手札体-简粗体" panose="03000700000000000000" pitchFamily="66" charset="-122"/>
              <a:ea typeface="手札体-简粗体" panose="03000700000000000000" pitchFamily="66" charset="-122"/>
            </a:endParaRPr>
          </a:p>
        </p:txBody>
      </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矩形 12"/>
          <p:cNvSpPr/>
          <p:nvPr/>
        </p:nvSpPr>
        <p:spPr>
          <a:xfrm>
            <a:off x="7521752" y="3858215"/>
            <a:ext cx="1282006" cy="3615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a:off x="8818925" y="4011001"/>
            <a:ext cx="6060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442498" y="3681423"/>
            <a:ext cx="1456660"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标示具体的数据库命名</a:t>
            </a:r>
            <a:endParaRPr lang="zh-CN" altLang="en-US" dirty="0">
              <a:latin typeface="手札体-简粗体" panose="03000700000000000000" pitchFamily="66" charset="-122"/>
              <a:ea typeface="手札体-简粗体" panose="03000700000000000000" pitchFamily="66" charset="-122"/>
            </a:endParaRPr>
          </a:p>
        </p:txBody>
      </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矩形 12"/>
          <p:cNvSpPr/>
          <p:nvPr/>
        </p:nvSpPr>
        <p:spPr>
          <a:xfrm>
            <a:off x="1768484" y="4137839"/>
            <a:ext cx="1091674" cy="3615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2611937" y="4499346"/>
            <a:ext cx="386444" cy="6468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98381" y="4936535"/>
            <a:ext cx="1456660" cy="408623"/>
          </a:xfrm>
          <a:prstGeom prst="roundRect">
            <a:avLst/>
          </a:prstGeom>
          <a:solidFill>
            <a:schemeClr val="accent2">
              <a:lumMod val="40000"/>
              <a:lumOff val="60000"/>
            </a:schemeClr>
          </a:solidFill>
        </p:spPr>
        <p:txBody>
          <a:bodyPr wrap="square" rtlCol="0">
            <a:spAutoFit/>
          </a:bodyPr>
          <a:lstStyle/>
          <a:p>
            <a:r>
              <a:rPr lang="zh-CN" altLang="en-US" dirty="0">
                <a:latin typeface="手札体-简粗体" panose="03000700000000000000" pitchFamily="66" charset="-122"/>
                <a:ea typeface="手札体-简粗体" panose="03000700000000000000" pitchFamily="66" charset="-122"/>
              </a:rPr>
              <a:t>指定</a:t>
            </a:r>
            <a:r>
              <a:rPr lang="zh-CN" altLang="en-US" dirty="0" smtClean="0">
                <a:latin typeface="手札体-简粗体" panose="03000700000000000000" pitchFamily="66" charset="-122"/>
                <a:ea typeface="手札体-简粗体" panose="03000700000000000000" pitchFamily="66" charset="-122"/>
              </a:rPr>
              <a:t>默认值</a:t>
            </a:r>
            <a:endParaRPr lang="zh-CN" altLang="en-US" dirty="0">
              <a:latin typeface="手札体-简粗体" panose="03000700000000000000" pitchFamily="66" charset="-122"/>
              <a:ea typeface="手札体-简粗体" panose="03000700000000000000" pitchFamily="66" charset="-122"/>
            </a:endParaRPr>
          </a:p>
        </p:txBody>
      </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493274"/>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矩形 12"/>
          <p:cNvSpPr/>
          <p:nvPr/>
        </p:nvSpPr>
        <p:spPr>
          <a:xfrm>
            <a:off x="2934589" y="4132523"/>
            <a:ext cx="2115876" cy="3615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4330935" y="4494030"/>
            <a:ext cx="386444" cy="6468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17559" y="4936530"/>
            <a:ext cx="2291585"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微软雅黑" panose="020B0503020204020204" charset="-122"/>
                <a:ea typeface="微软雅黑" panose="020B0503020204020204" charset="-122"/>
              </a:rPr>
              <a:t>指定数据库字符集（</a:t>
            </a:r>
            <a:r>
              <a:rPr lang="en-US" altLang="zh-CN" dirty="0" smtClean="0">
                <a:latin typeface="微软雅黑" panose="020B0503020204020204" charset="-122"/>
                <a:ea typeface="微软雅黑" panose="020B0503020204020204" charset="-122"/>
              </a:rPr>
              <a:t>Charset</a:t>
            </a:r>
            <a:r>
              <a:rPr lang="zh-CN" altLang="en-US" dirty="0" smtClean="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创建数据库</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a:solidFill>
                  <a:srgbClr val="FF0000"/>
                </a:solidFill>
                <a:latin typeface="微软雅黑" panose="020B0503020204020204" charset="-122"/>
                <a:ea typeface="微软雅黑" panose="020B0503020204020204" charset="-122"/>
              </a:rPr>
              <a:t>CREATE DATABASE</a:t>
            </a:r>
            <a:r>
              <a:rPr lang="zh-CN" altLang="en-US" sz="2400" dirty="0">
                <a:latin typeface="微软雅黑" panose="020B0503020204020204" charset="-122"/>
                <a:ea typeface="微软雅黑" panose="020B0503020204020204" charset="-122"/>
              </a:rPr>
              <a:t>或</a:t>
            </a:r>
            <a:r>
              <a:rPr lang="en-US" altLang="zh-CN" sz="2400" dirty="0">
                <a:solidFill>
                  <a:srgbClr val="FF0000"/>
                </a:solidFill>
                <a:latin typeface="微软雅黑" panose="020B0503020204020204" charset="-122"/>
                <a:ea typeface="微软雅黑" panose="020B0503020204020204" charset="-122"/>
              </a:rPr>
              <a:t>CREATE SCHEMA</a:t>
            </a:r>
            <a:r>
              <a:rPr lang="zh-CN" altLang="en-US" sz="2400" dirty="0">
                <a:latin typeface="微软雅黑" panose="020B0503020204020204" charset="-122"/>
                <a:ea typeface="微软雅黑" panose="020B0503020204020204" charset="-122"/>
              </a:rPr>
              <a:t>语句</a:t>
            </a:r>
            <a:endParaRPr lang="en-US" altLang="zh-CN" sz="2400" dirty="0">
              <a:latin typeface="微软雅黑" panose="020B0503020204020204" charset="-122"/>
              <a:ea typeface="微软雅黑" panose="020B0503020204020204" charset="-122"/>
            </a:endParaRPr>
          </a:p>
        </p:txBody>
      </p:sp>
      <p:sp>
        <p:nvSpPr>
          <p:cNvPr id="9" name="矩形 8"/>
          <p:cNvSpPr/>
          <p:nvPr/>
        </p:nvSpPr>
        <p:spPr>
          <a:xfrm>
            <a:off x="1307804" y="3508762"/>
            <a:ext cx="9437965" cy="15948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{DATABASE | SCHEMA} [IF NOT EXISTS]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db_name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[DEFAULT]CHARACTER SET[=]</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charset_name</a:t>
            </a:r>
            <a:endPar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|[DEFAULT]COLLATE[=]</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collation_name</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3" name="矩形 12"/>
          <p:cNvSpPr/>
          <p:nvPr/>
        </p:nvSpPr>
        <p:spPr>
          <a:xfrm>
            <a:off x="2987754" y="4490067"/>
            <a:ext cx="1137679" cy="3615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3852472" y="4816601"/>
            <a:ext cx="386444" cy="6468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38917" y="5171854"/>
            <a:ext cx="1787869"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指定字符集的校对规则</a:t>
            </a:r>
            <a:endParaRPr lang="zh-CN" altLang="en-US" dirty="0">
              <a:latin typeface="手札体-简粗体" panose="03000700000000000000" pitchFamily="66" charset="-122"/>
              <a:ea typeface="手札体-简粗体" panose="03000700000000000000" pitchFamily="66" charset="-122"/>
            </a:endParaRPr>
          </a:p>
        </p:txBody>
      </p:sp>
      <p:sp>
        <p:nvSpPr>
          <p:cNvPr id="16" name="矩形 15"/>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7" name="肘形连接符 16"/>
          <p:cNvCxnSpPr>
            <a:stCxn id="20" idx="1"/>
            <a:endCxn id="16"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1" idx="1"/>
            <a:endCxn id="16"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2" idx="1"/>
            <a:endCxn id="16"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22" name="矩形 21"/>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6" idx="3"/>
            <a:endCxn id="23"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4"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5" idx="1"/>
            <a:endCxn id="16"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4.3 </a:t>
            </a:r>
            <a:r>
              <a:rPr lang="zh-CN" altLang="en-US" sz="2800" b="1" dirty="0">
                <a:latin typeface="黑体" panose="02010609060101010101" pitchFamily="49" charset="-122"/>
                <a:ea typeface="黑体" panose="02010609060101010101" pitchFamily="49" charset="-122"/>
                <a:sym typeface="+mn-ea"/>
              </a:rPr>
              <a:t>数据定义</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数据库模式定义</a:t>
            </a:r>
            <a:r>
              <a:rPr lang="zh-CN" altLang="en-US" sz="2800" b="0" dirty="0" smtClean="0">
                <a:solidFill>
                  <a:schemeClr val="tx1"/>
                </a:solidFill>
                <a:latin typeface="黑体" panose="02010609060101010101" pitchFamily="49" charset="-122"/>
                <a:ea typeface="黑体" panose="02010609060101010101" pitchFamily="49" charset="-122"/>
                <a:sym typeface="+mn-ea"/>
              </a:rPr>
              <a:t>（综合应用）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创建数据库</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a:p>
            <a:pPr>
              <a:lnSpc>
                <a:spcPts val="3700"/>
              </a:lnSpc>
            </a:pP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sp>
        <p:nvSpPr>
          <p:cNvPr id="9" name="矩形 8"/>
          <p:cNvSpPr/>
          <p:nvPr/>
        </p:nvSpPr>
        <p:spPr>
          <a:xfrm>
            <a:off x="1307804" y="3849018"/>
            <a:ext cx="9437965" cy="12599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&gt;CREATE DATABASE </a:t>
            </a:r>
            <a:r>
              <a:rPr lang="en-US" altLang="zh-CN" sz="2000"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sz="2000"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sz="2000"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OK,1 row affected(0.30 sec)</a:t>
            </a:r>
            <a:endParaRPr lang="zh-CN" altLang="en-US" sz="2000"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3" name="组合 2"/>
          <p:cNvGrpSpPr/>
          <p:nvPr/>
        </p:nvGrpSpPr>
        <p:grpSpPr>
          <a:xfrm>
            <a:off x="0" y="979969"/>
            <a:ext cx="563526" cy="4898063"/>
            <a:chOff x="0" y="1265274"/>
            <a:chExt cx="563526" cy="4898063"/>
          </a:xfrm>
        </p:grpSpPr>
        <p:sp>
          <p:nvSpPr>
            <p:cNvPr id="8" name="矩形 7"/>
            <p:cNvSpPr/>
            <p:nvPr/>
          </p:nvSpPr>
          <p:spPr>
            <a:xfrm>
              <a:off x="0" y="1265274"/>
              <a:ext cx="563526" cy="19984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数据库模式定义</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283903"/>
              <a:ext cx="563526" cy="13199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表定义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4625161"/>
              <a:ext cx="563526" cy="15381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索引定义</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8135521" y="712114"/>
            <a:ext cx="1603339" cy="64017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与关系数据库基本操作</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738860" y="172980"/>
            <a:ext cx="141082" cy="859223"/>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738860" y="502456"/>
            <a:ext cx="141082" cy="529748"/>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flipV="1">
            <a:off x="9738861" y="827340"/>
            <a:ext cx="155453" cy="204864"/>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SQL</a:t>
            </a:r>
            <a:r>
              <a:rPr lang="zh-CN" altLang="en-US" dirty="0" smtClean="0">
                <a:solidFill>
                  <a:srgbClr val="C00000"/>
                </a:solidFill>
                <a:latin typeface="微软雅黑" panose="020B0503020204020204" charset="-122"/>
                <a:ea typeface="微软雅黑" panose="020B0503020204020204" charset="-122"/>
              </a:rPr>
              <a:t>概述</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2196464" cy="26916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C00000"/>
                </a:solidFill>
                <a:latin typeface="微软雅黑" panose="020B0503020204020204" charset="-122"/>
                <a:ea typeface="微软雅黑" panose="020B0503020204020204" charset="-122"/>
              </a:rPr>
              <a:t>MySQL</a:t>
            </a:r>
            <a:r>
              <a:rPr lang="zh-CN" altLang="en-US" dirty="0">
                <a:solidFill>
                  <a:srgbClr val="C00000"/>
                </a:solidFill>
                <a:latin typeface="微软雅黑" panose="020B0503020204020204" charset="-122"/>
                <a:ea typeface="微软雅黑" panose="020B0503020204020204" charset="-122"/>
              </a:rPr>
              <a:t>预备知识</a:t>
            </a:r>
          </a:p>
        </p:txBody>
      </p:sp>
      <p:sp>
        <p:nvSpPr>
          <p:cNvPr id="18" name="矩形 17"/>
          <p:cNvSpPr/>
          <p:nvPr/>
        </p:nvSpPr>
        <p:spPr>
          <a:xfrm>
            <a:off x="9894313" y="680771"/>
            <a:ext cx="1177756"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数据定义</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94314" y="1028959"/>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数据更新</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数据查询</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666798"/>
            <a:ext cx="1192127"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视图</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12" idx="3"/>
            <a:endCxn id="19" idx="1"/>
          </p:cNvCxnSpPr>
          <p:nvPr/>
        </p:nvCxnSpPr>
        <p:spPr>
          <a:xfrm>
            <a:off x="9738860" y="1032204"/>
            <a:ext cx="155454" cy="135296"/>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2" idx="3"/>
            <a:endCxn id="20" idx="1"/>
          </p:cNvCxnSpPr>
          <p:nvPr/>
        </p:nvCxnSpPr>
        <p:spPr>
          <a:xfrm>
            <a:off x="9738860" y="1032204"/>
            <a:ext cx="164033" cy="464962"/>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1" idx="1"/>
            <a:endCxn id="12" idx="3"/>
          </p:cNvCxnSpPr>
          <p:nvPr/>
        </p:nvCxnSpPr>
        <p:spPr>
          <a:xfrm rot="10800000">
            <a:off x="9738860" y="1032205"/>
            <a:ext cx="155454" cy="773135"/>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4.3.1.1 </a:t>
            </a:r>
            <a:r>
              <a:rPr lang="zh-CN" altLang="en-US" dirty="0" smtClean="0">
                <a:latin typeface="微软雅黑" panose="020B0503020204020204" charset="-122"/>
                <a:ea typeface="微软雅黑" panose="020B0503020204020204" charset="-122"/>
              </a:rPr>
              <a:t>创建数据库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SIZE" val="828*426"/>
  <p:tag name="KSO_WM_SLIDE_POSITION" val="66*58"/>
  <p:tag name="KSO_WM_SLIDE_LAYOUT_CNT" val="1_1_1"/>
  <p:tag name="KSO_WM_SLIDE_LAYOUT" val="a_f_d"/>
  <p:tag name="KSO_WM_BEAUTIFY_FLAG" val="#wm#"/>
  <p:tag name="KSO_WM_SLIDE_TYPE" val="text"/>
  <p:tag name="KSO_WM_SLIDE_ITEM_CNT" val="2"/>
  <p:tag name="KSO_WM_TAG_VERSION" val="1.0"/>
  <p:tag name="KSO_WM_COMBINE_RELATE_SLIDE_ID" val="background20179243_4"/>
  <p:tag name="KSO_WM_TEMPLATE_CATEGORY" val="custom"/>
  <p:tag name="KSO_WM_TEMPLATE_INDEX" val="20181556"/>
  <p:tag name="KSO_WM_SLIDE_ID" val="custom20181556_4"/>
  <p:tag name="KSO_WM_SLIDE_INDEX" val="4"/>
  <p:tag name="KSO_WM_TEMPLATE_SUBCATEGORY" val="combine"/>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2"/>
  <p:tag name="KSO_WM_UNIT_ID" val="diagram160061_4*m_i*1_2"/>
  <p:tag name="KSO_WM_UNIT_CLEAR" val="1"/>
  <p:tag name="KSO_WM_UNIT_LAYERLEVEL" val="1_1"/>
  <p:tag name="KSO_WM_DIAGRAM_GROUP_CODE" val="m1-1"/>
  <p:tag name="KSO_WM_UNIT_FILL_FORE_SCHEMECOLOR_INDEX" val="5"/>
  <p:tag name="KSO_WM_UNI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1_1"/>
  <p:tag name="KSO_WM_UNIT_ID" val="diagram160061_4*m_h_f*1_1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8"/>
  <p:tag name="KSO_WM_UNIT_LAYERLEVEL" val="1"/>
  <p:tag name="KSO_WM_UNIT_INDEX" val="1"/>
  <p:tag name="KSO_WM_UNIT_TYPE" val="a"/>
  <p:tag name="KSO_WM_TEMPLATE_CATEGORY" val="custom"/>
  <p:tag name="KSO_WM_TEMPLATE_INDEX" val="20181556"/>
  <p:tag name="KSO_WM_UNIT_ID" val="custom20181556_4*a*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150"/>
  <p:tag name="KSO_WM_UNIT_HIGHLIGHT" val="0"/>
  <p:tag name="KSO_WM_UNIT_COMPATIBLE" val="0"/>
  <p:tag name="KSO_WM_UNIT_CLEAR" val="0"/>
  <p:tag name="KSO_WM_UNIT_PRESET_TEXT_INDEX" val="4"/>
  <p:tag name="KSO_WM_UNIT_PRESET_TEXT_LEN" val="228"/>
  <p:tag name="KSO_WM_TEMPLATE_CATEGORY" val="custom"/>
  <p:tag name="KSO_WM_TEMPLATE_INDEX" val="20181556"/>
  <p:tag name="KSO_WM_UNIT_ID" val="custom20181556_4*f*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1"/>
  <p:tag name="KSO_WM_UNIT_ID" val="diagram160061_4*m_i*1_1"/>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1"/>
  <p:tag name="KSO_WM_TEMPLATE_CATEGORY" val="diagram"/>
  <p:tag name="KSO_WM_TEMPLATE_INDEX" val="160061"/>
  <p:tag name="KSO_WM_UNIT_INDEX" val="1"/>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1"/>
  <p:tag name="KSO_WM_UNIT_ID" val="diagram160061_4*m_i*1_1"/>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2"/>
  <p:tag name="KSO_WM_UNIT_ID" val="diagram160061_4*m_i*1_2"/>
  <p:tag name="KSO_WM_UNIT_CLEAR" val="1"/>
  <p:tag name="KSO_WM_UNIT_LAYERLEVEL" val="1_1"/>
  <p:tag name="KSO_WM_DIAGRAM_GROUP_CODE" val="m1-1"/>
  <p:tag name="KSO_WM_UNIT_FILL_FORE_SCHEMECOLOR_INDEX" val="5"/>
  <p:tag name="KSO_WM_UNI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1_1"/>
  <p:tag name="KSO_WM_UNIT_ID" val="diagram160061_4*m_h_f*1_1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1"/>
  <p:tag name="KSO_WM_TEMPLATE_CATEGORY" val="diagram"/>
  <p:tag name="KSO_WM_TEMPLATE_INDEX" val="160061"/>
  <p:tag name="KSO_WM_UNIT_INDEX" val="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6808</Words>
  <Application>Microsoft Office PowerPoint</Application>
  <PresentationFormat>自定义</PresentationFormat>
  <Paragraphs>1679</Paragraphs>
  <Slides>113</Slides>
  <Notes>48</Notes>
  <HiddenSlides>0</HiddenSlides>
  <MMClips>0</MMClips>
  <ScaleCrop>false</ScaleCrop>
  <HeadingPairs>
    <vt:vector size="4" baseType="variant">
      <vt:variant>
        <vt:lpstr>主题</vt:lpstr>
      </vt:variant>
      <vt:variant>
        <vt:i4>1</vt:i4>
      </vt:variant>
      <vt:variant>
        <vt:lpstr>幻灯片标题</vt:lpstr>
      </vt:variant>
      <vt:variant>
        <vt:i4>113</vt:i4>
      </vt:variant>
    </vt:vector>
  </HeadingPairs>
  <TitlesOfParts>
    <vt:vector size="114" baseType="lpstr">
      <vt:lpstr>Office 主题</vt:lpstr>
      <vt:lpstr>数据库系统原理</vt:lpstr>
      <vt:lpstr>讲 师 介 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孙小涵</cp:lastModifiedBy>
  <cp:revision>713</cp:revision>
  <dcterms:created xsi:type="dcterms:W3CDTF">2017-03-21T09:44:00Z</dcterms:created>
  <dcterms:modified xsi:type="dcterms:W3CDTF">2019-11-29T08:08:01Z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2052-10.1.0.7397</vt:lpwstr>
  </property>
</Properties>
</file>